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95" r:id="rId5"/>
    <p:sldId id="296" r:id="rId6"/>
    <p:sldId id="297" r:id="rId7"/>
    <p:sldId id="298" r:id="rId8"/>
    <p:sldId id="275" r:id="rId9"/>
    <p:sldId id="276" r:id="rId10"/>
    <p:sldId id="299" r:id="rId11"/>
    <p:sldId id="300" r:id="rId12"/>
    <p:sldId id="279" r:id="rId13"/>
    <p:sldId id="280" r:id="rId14"/>
    <p:sldId id="278" r:id="rId15"/>
    <p:sldId id="277" r:id="rId16"/>
    <p:sldId id="290" r:id="rId17"/>
    <p:sldId id="281" r:id="rId18"/>
    <p:sldId id="282" r:id="rId19"/>
    <p:sldId id="301" r:id="rId20"/>
    <p:sldId id="302" r:id="rId21"/>
    <p:sldId id="303" r:id="rId22"/>
    <p:sldId id="293" r:id="rId23"/>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756"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5898"/>
            <a:ext cx="17088486" cy="2374963"/>
          </a:xfrm>
          <a:prstGeom prst="rect">
            <a:avLst/>
          </a:prstGeom>
        </p:spPr>
        <p:txBody>
          <a:bodyPr wrap="square" lIns="0" tIns="0" rIns="0" bIns="0">
            <a:spAutoFit/>
          </a:bodyPr>
          <a:lstStyle>
            <a:lvl1pPr>
              <a:defRPr sz="5900" b="0" i="0">
                <a:solidFill>
                  <a:srgbClr val="151515"/>
                </a:solidFill>
                <a:latin typeface="Times New Roman"/>
                <a:cs typeface="Times New Roman"/>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0">
                <a:solidFill>
                  <a:srgbClr val="151515"/>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0429002" y="4126837"/>
            <a:ext cx="8749030" cy="0"/>
          </a:xfrm>
          <a:custGeom>
            <a:avLst/>
            <a:gdLst/>
            <a:ahLst/>
            <a:cxnLst/>
            <a:rect l="l" t="t" r="r" b="b"/>
            <a:pathLst>
              <a:path w="8749030">
                <a:moveTo>
                  <a:pt x="0" y="0"/>
                </a:moveTo>
                <a:lnTo>
                  <a:pt x="8748425" y="0"/>
                </a:lnTo>
              </a:path>
            </a:pathLst>
          </a:custGeom>
          <a:ln w="23559">
            <a:solidFill>
              <a:srgbClr val="0F9083"/>
            </a:solidFill>
          </a:ln>
        </p:spPr>
        <p:txBody>
          <a:bodyPr wrap="square" lIns="0" tIns="0" rIns="0" bIns="0" rtlCol="0"/>
          <a:lstStyle/>
          <a:p>
            <a:endParaRPr/>
          </a:p>
        </p:txBody>
      </p:sp>
      <p:sp>
        <p:nvSpPr>
          <p:cNvPr id="17" name="bg object 17"/>
          <p:cNvSpPr/>
          <p:nvPr/>
        </p:nvSpPr>
        <p:spPr>
          <a:xfrm>
            <a:off x="10452561" y="4064012"/>
            <a:ext cx="8686165" cy="0"/>
          </a:xfrm>
          <a:custGeom>
            <a:avLst/>
            <a:gdLst/>
            <a:ahLst/>
            <a:cxnLst/>
            <a:rect l="l" t="t" r="r" b="b"/>
            <a:pathLst>
              <a:path w="8686165">
                <a:moveTo>
                  <a:pt x="0" y="0"/>
                </a:moveTo>
                <a:lnTo>
                  <a:pt x="8685599" y="0"/>
                </a:lnTo>
              </a:path>
            </a:pathLst>
          </a:custGeom>
          <a:ln w="23559">
            <a:solidFill>
              <a:srgbClr val="0F9083"/>
            </a:solidFill>
          </a:ln>
        </p:spPr>
        <p:txBody>
          <a:bodyPr wrap="square" lIns="0" tIns="0" rIns="0" bIns="0" rtlCol="0"/>
          <a:lstStyle/>
          <a:p>
            <a:endParaRPr/>
          </a:p>
        </p:txBody>
      </p:sp>
      <p:sp>
        <p:nvSpPr>
          <p:cNvPr id="18" name="bg object 18"/>
          <p:cNvSpPr/>
          <p:nvPr/>
        </p:nvSpPr>
        <p:spPr>
          <a:xfrm>
            <a:off x="997351" y="3891242"/>
            <a:ext cx="8756650" cy="0"/>
          </a:xfrm>
          <a:custGeom>
            <a:avLst/>
            <a:gdLst/>
            <a:ahLst/>
            <a:cxnLst/>
            <a:rect l="l" t="t" r="r" b="b"/>
            <a:pathLst>
              <a:path w="8756650">
                <a:moveTo>
                  <a:pt x="0" y="0"/>
                </a:moveTo>
                <a:lnTo>
                  <a:pt x="8756278" y="0"/>
                </a:lnTo>
              </a:path>
            </a:pathLst>
          </a:custGeom>
          <a:ln w="23559">
            <a:solidFill>
              <a:srgbClr val="0F1328"/>
            </a:solidFill>
          </a:ln>
        </p:spPr>
        <p:txBody>
          <a:bodyPr wrap="square" lIns="0" tIns="0" rIns="0" bIns="0" rtlCol="0"/>
          <a:lstStyle/>
          <a:p>
            <a:endParaRPr/>
          </a:p>
        </p:txBody>
      </p:sp>
      <p:sp>
        <p:nvSpPr>
          <p:cNvPr id="19" name="bg object 19"/>
          <p:cNvSpPr/>
          <p:nvPr/>
        </p:nvSpPr>
        <p:spPr>
          <a:xfrm>
            <a:off x="1028764" y="3828417"/>
            <a:ext cx="8686165" cy="0"/>
          </a:xfrm>
          <a:custGeom>
            <a:avLst/>
            <a:gdLst/>
            <a:ahLst/>
            <a:cxnLst/>
            <a:rect l="l" t="t" r="r" b="b"/>
            <a:pathLst>
              <a:path w="8686165">
                <a:moveTo>
                  <a:pt x="0" y="0"/>
                </a:moveTo>
                <a:lnTo>
                  <a:pt x="8685599" y="0"/>
                </a:lnTo>
              </a:path>
            </a:pathLst>
          </a:custGeom>
          <a:ln w="23559">
            <a:solidFill>
              <a:srgbClr val="0F1328"/>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5900" b="0" i="0">
                <a:solidFill>
                  <a:srgbClr val="151515"/>
                </a:solidFill>
                <a:latin typeface="Times New Roman"/>
                <a:cs typeface="Times New Roman"/>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5706" y="5560040"/>
            <a:ext cx="20080605" cy="290830"/>
          </a:xfrm>
          <a:custGeom>
            <a:avLst/>
            <a:gdLst/>
            <a:ahLst/>
            <a:cxnLst/>
            <a:rect l="l" t="t" r="r" b="b"/>
            <a:pathLst>
              <a:path w="20080605" h="290829">
                <a:moveTo>
                  <a:pt x="20080541" y="290567"/>
                </a:moveTo>
                <a:lnTo>
                  <a:pt x="0" y="290567"/>
                </a:lnTo>
                <a:lnTo>
                  <a:pt x="0" y="0"/>
                </a:lnTo>
                <a:lnTo>
                  <a:pt x="20080541" y="0"/>
                </a:lnTo>
                <a:lnTo>
                  <a:pt x="20080541" y="290567"/>
                </a:lnTo>
                <a:close/>
              </a:path>
            </a:pathLst>
          </a:custGeom>
          <a:solidFill>
            <a:srgbClr val="0F162A"/>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5900" b="0" i="0">
                <a:solidFill>
                  <a:srgbClr val="151515"/>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342859" y="758219"/>
            <a:ext cx="17418381" cy="929005"/>
          </a:xfrm>
          <a:prstGeom prst="rect">
            <a:avLst/>
          </a:prstGeom>
        </p:spPr>
        <p:txBody>
          <a:bodyPr wrap="square" lIns="0" tIns="0" rIns="0" bIns="0">
            <a:spAutoFit/>
          </a:bodyPr>
          <a:lstStyle>
            <a:lvl1pPr>
              <a:defRPr sz="5900" b="0" i="0">
                <a:solidFill>
                  <a:srgbClr val="151515"/>
                </a:solidFill>
                <a:latin typeface="Times New Roman"/>
                <a:cs typeface="Times New Roman"/>
              </a:defRPr>
            </a:lvl1pPr>
          </a:lstStyle>
          <a:p>
            <a:endParaRPr/>
          </a:p>
        </p:txBody>
      </p:sp>
      <p:sp>
        <p:nvSpPr>
          <p:cNvPr id="3" name="Holder 3"/>
          <p:cNvSpPr>
            <a:spLocks noGrp="1"/>
          </p:cNvSpPr>
          <p:nvPr>
            <p:ph type="body" idx="1"/>
          </p:nvPr>
        </p:nvSpPr>
        <p:spPr>
          <a:xfrm>
            <a:off x="888573" y="4036526"/>
            <a:ext cx="18319115" cy="448690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4/6/2026</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1448" y="3216275"/>
            <a:ext cx="9152335" cy="1419860"/>
          </a:xfrm>
          <a:prstGeom prst="rect">
            <a:avLst/>
          </a:prstGeom>
          <a:solidFill>
            <a:schemeClr val="accent2"/>
          </a:solidFill>
          <a:ln>
            <a:solidFill>
              <a:schemeClr val="accent1"/>
            </a:solidFill>
          </a:ln>
        </p:spPr>
        <p:txBody>
          <a:bodyPr vert="horz" wrap="square" lIns="0" tIns="12065" rIns="0" bIns="0" rtlCol="0">
            <a:spAutoFit/>
          </a:bodyPr>
          <a:lstStyle/>
          <a:p>
            <a:pPr marL="12700" algn="ctr">
              <a:lnSpc>
                <a:spcPct val="100000"/>
              </a:lnSpc>
              <a:spcBef>
                <a:spcPts val="95"/>
              </a:spcBef>
            </a:pPr>
            <a:r>
              <a:rPr lang="fr-FR" sz="9150" dirty="0" smtClean="0"/>
              <a:t> vomissements  </a:t>
            </a:r>
            <a:endParaRPr sz="9150" dirty="0"/>
          </a:p>
        </p:txBody>
      </p:sp>
      <p:sp>
        <p:nvSpPr>
          <p:cNvPr id="3" name="object 3"/>
          <p:cNvSpPr txBox="1"/>
          <p:nvPr/>
        </p:nvSpPr>
        <p:spPr>
          <a:xfrm>
            <a:off x="3771939" y="4898440"/>
            <a:ext cx="12111355" cy="3681392"/>
          </a:xfrm>
          <a:prstGeom prst="rect">
            <a:avLst/>
          </a:prstGeom>
          <a:ln>
            <a:solidFill>
              <a:schemeClr val="tx1"/>
            </a:solidFill>
          </a:ln>
        </p:spPr>
        <p:txBody>
          <a:bodyPr vert="horz" wrap="square" lIns="0" tIns="17145" rIns="0" bIns="0" rtlCol="0">
            <a:spAutoFit/>
          </a:bodyPr>
          <a:lstStyle/>
          <a:p>
            <a:pPr marL="12065" marR="5080" algn="ctr">
              <a:lnSpc>
                <a:spcPct val="120000"/>
              </a:lnSpc>
              <a:spcBef>
                <a:spcPts val="1685"/>
              </a:spcBef>
            </a:pPr>
            <a:r>
              <a:rPr lang="fr-FR" sz="4800" dirty="0" smtClean="0">
                <a:latin typeface="Times New Roman"/>
                <a:cs typeface="Times New Roman"/>
              </a:rPr>
              <a:t>Sémiologie digestive </a:t>
            </a:r>
          </a:p>
          <a:p>
            <a:pPr marL="12065" marR="5080" algn="ctr">
              <a:lnSpc>
                <a:spcPct val="120000"/>
              </a:lnSpc>
              <a:spcBef>
                <a:spcPts val="1685"/>
              </a:spcBef>
            </a:pPr>
            <a:r>
              <a:rPr lang="fr-FR" sz="4800" spc="-10" dirty="0" smtClean="0">
                <a:solidFill>
                  <a:srgbClr val="677082"/>
                </a:solidFill>
                <a:latin typeface="Times New Roman"/>
                <a:cs typeface="Times New Roman"/>
              </a:rPr>
              <a:t>3</a:t>
            </a:r>
            <a:r>
              <a:rPr lang="fr-FR" sz="4800" spc="-10" baseline="30000" dirty="0" smtClean="0">
                <a:solidFill>
                  <a:srgbClr val="677082"/>
                </a:solidFill>
                <a:latin typeface="Times New Roman"/>
                <a:cs typeface="Times New Roman"/>
              </a:rPr>
              <a:t>ème</a:t>
            </a:r>
            <a:r>
              <a:rPr lang="fr-FR" sz="4800" spc="-10" dirty="0" smtClean="0">
                <a:solidFill>
                  <a:srgbClr val="677082"/>
                </a:solidFill>
                <a:latin typeface="Times New Roman"/>
                <a:cs typeface="Times New Roman"/>
              </a:rPr>
              <a:t>  année </a:t>
            </a:r>
            <a:r>
              <a:rPr sz="3350" spc="-10" dirty="0" smtClean="0">
                <a:solidFill>
                  <a:srgbClr val="677082"/>
                </a:solidFill>
                <a:latin typeface="Calibri"/>
                <a:cs typeface="Calibri"/>
              </a:rPr>
              <a:t>.</a:t>
            </a:r>
            <a:endParaRPr lang="fr-FR" sz="3350" spc="-10" dirty="0" smtClean="0">
              <a:solidFill>
                <a:srgbClr val="677082"/>
              </a:solidFill>
              <a:latin typeface="Calibri"/>
              <a:cs typeface="Calibri"/>
            </a:endParaRPr>
          </a:p>
          <a:p>
            <a:pPr marL="12065" marR="5080" algn="ctr">
              <a:lnSpc>
                <a:spcPct val="120000"/>
              </a:lnSpc>
              <a:spcBef>
                <a:spcPts val="1685"/>
              </a:spcBef>
            </a:pPr>
            <a:r>
              <a:rPr lang="fr-FR" sz="3350" b="1" spc="-10" dirty="0" smtClean="0">
                <a:solidFill>
                  <a:srgbClr val="677082"/>
                </a:solidFill>
                <a:latin typeface="Calibri"/>
                <a:cs typeface="Calibri"/>
              </a:rPr>
              <a:t>Faculté de médecine annexe de Tiaret</a:t>
            </a:r>
          </a:p>
          <a:p>
            <a:pPr marL="12065" marR="5080" algn="ctr">
              <a:lnSpc>
                <a:spcPct val="120000"/>
              </a:lnSpc>
              <a:spcBef>
                <a:spcPts val="1685"/>
              </a:spcBef>
            </a:pPr>
            <a:r>
              <a:rPr lang="fr-FR" sz="3350" b="1" spc="-10" dirty="0" smtClean="0">
                <a:solidFill>
                  <a:srgbClr val="677082"/>
                </a:solidFill>
                <a:latin typeface="Calibri"/>
                <a:cs typeface="Calibri"/>
              </a:rPr>
              <a:t>Dr BELKAHLA REDA  </a:t>
            </a:r>
            <a:endParaRPr sz="3350" b="1" dirty="0">
              <a:latin typeface="Calibri"/>
              <a:cs typeface="Calibri"/>
            </a:endParaRPr>
          </a:p>
        </p:txBody>
      </p:sp>
      <p:sp>
        <p:nvSpPr>
          <p:cNvPr id="4" name="object 4"/>
          <p:cNvSpPr txBox="1"/>
          <p:nvPr/>
        </p:nvSpPr>
        <p:spPr>
          <a:xfrm>
            <a:off x="6511487" y="9757077"/>
            <a:ext cx="7086600" cy="359410"/>
          </a:xfrm>
          <a:prstGeom prst="rect">
            <a:avLst/>
          </a:prstGeom>
          <a:solidFill>
            <a:srgbClr val="FFFF00"/>
          </a:solidFill>
          <a:ln>
            <a:solidFill>
              <a:schemeClr val="accent1"/>
            </a:solidFill>
          </a:ln>
        </p:spPr>
        <p:txBody>
          <a:bodyPr vert="horz" wrap="square" lIns="0" tIns="11430" rIns="0" bIns="0" rtlCol="0">
            <a:spAutoFit/>
          </a:bodyPr>
          <a:lstStyle/>
          <a:p>
            <a:pPr marL="12700">
              <a:lnSpc>
                <a:spcPct val="100000"/>
              </a:lnSpc>
              <a:spcBef>
                <a:spcPts val="90"/>
              </a:spcBef>
            </a:pPr>
            <a:r>
              <a:rPr lang="fr-FR" sz="2200" b="1" dirty="0" smtClean="0">
                <a:solidFill>
                  <a:srgbClr val="648297"/>
                </a:solidFill>
                <a:latin typeface="Calibri"/>
                <a:cs typeface="Calibri"/>
              </a:rPr>
              <a:t>                        Année universitaire 2025-2026</a:t>
            </a:r>
            <a:endParaRPr sz="2200" b="1" dirty="0">
              <a:latin typeface="Calibri"/>
              <a:cs typeface="Calibri"/>
            </a:endParaRPr>
          </a:p>
        </p:txBody>
      </p:sp>
      <p:pic>
        <p:nvPicPr>
          <p:cNvPr id="6" name="Image 6"/>
          <p:cNvPicPr>
            <a:picLocks noChangeAspect="1"/>
          </p:cNvPicPr>
          <p:nvPr/>
        </p:nvPicPr>
        <p:blipFill>
          <a:blip r:embed="rId2"/>
          <a:stretch>
            <a:fillRect/>
          </a:stretch>
        </p:blipFill>
        <p:spPr>
          <a:xfrm>
            <a:off x="0" y="10947"/>
            <a:ext cx="3270250" cy="3052927"/>
          </a:xfrm>
          <a:prstGeom prst="rect">
            <a:avLst/>
          </a:prstGeom>
        </p:spPr>
      </p:pic>
      <p:pic>
        <p:nvPicPr>
          <p:cNvPr id="7" name="Picture 6"/>
          <p:cNvPicPr>
            <a:picLocks noChangeAspect="1"/>
          </p:cNvPicPr>
          <p:nvPr/>
        </p:nvPicPr>
        <p:blipFill>
          <a:blip r:embed="rId3"/>
          <a:stretch>
            <a:fillRect/>
          </a:stretch>
        </p:blipFill>
        <p:spPr>
          <a:xfrm>
            <a:off x="15995650" y="19201"/>
            <a:ext cx="4108450" cy="243507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03850" y="930275"/>
            <a:ext cx="7686720" cy="750975"/>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000" dirty="0" smtClean="0"/>
              <a:t>2-le contenu des </a:t>
            </a:r>
            <a:r>
              <a:rPr lang="fr-FR" sz="4000" dirty="0"/>
              <a:t>vomissements </a:t>
            </a:r>
            <a:endParaRPr lang="fr-FR"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822450" y="2378075"/>
            <a:ext cx="15640370" cy="7478970"/>
          </a:xfrm>
          <a:prstGeom prst="rect">
            <a:avLst/>
          </a:prstGeom>
          <a:solidFill>
            <a:schemeClr val="bg2"/>
          </a:solidFill>
          <a:ln>
            <a:solidFill>
              <a:schemeClr val="tx1"/>
            </a:solidFill>
          </a:ln>
        </p:spPr>
        <p:txBody>
          <a:bodyPr wrap="square">
            <a:spAutoFit/>
          </a:bodyPr>
          <a:lstStyle/>
          <a:p>
            <a:pPr marL="571500" lvl="0" indent="-571500" rtl="0">
              <a:buFont typeface="Wingdings" panose="05000000000000000000" pitchFamily="2" charset="2"/>
              <a:buChar char="q"/>
            </a:pPr>
            <a:r>
              <a:rPr lang="fr-FR" sz="4000" dirty="0">
                <a:solidFill>
                  <a:srgbClr val="FF0000"/>
                </a:solidFill>
              </a:rPr>
              <a:t>Alimentaires : </a:t>
            </a:r>
            <a:r>
              <a:rPr lang="fr-FR" sz="4000" dirty="0"/>
              <a:t>surviennent tardivement après les repas, contenant des aliments partiellement digérés, nauséabonds. Ces vomissements de stase orientent vers une sténose pylorique</a:t>
            </a:r>
            <a:r>
              <a:rPr lang="fr-FR" sz="4000" dirty="0" smtClean="0"/>
              <a:t>.</a:t>
            </a:r>
            <a:endParaRPr lang="fr-FR" sz="4000" dirty="0"/>
          </a:p>
          <a:p>
            <a:pPr marL="571500" indent="-571500">
              <a:buFont typeface="Wingdings" panose="05000000000000000000" pitchFamily="2" charset="2"/>
              <a:buChar char="q"/>
            </a:pPr>
            <a:r>
              <a:rPr lang="fr-FR" sz="4000" dirty="0" smtClean="0">
                <a:solidFill>
                  <a:srgbClr val="FF0000"/>
                </a:solidFill>
              </a:rPr>
              <a:t>Les </a:t>
            </a:r>
            <a:r>
              <a:rPr lang="fr-FR" sz="4000" dirty="0">
                <a:solidFill>
                  <a:srgbClr val="FF0000"/>
                </a:solidFill>
              </a:rPr>
              <a:t>vomissements de liquide clair et acide </a:t>
            </a:r>
            <a:r>
              <a:rPr lang="fr-FR" sz="4000" dirty="0"/>
              <a:t>donnant la sensation de brûlure œsophagienne : C’est la pituite du suc gastrique, reflet d’une gastrite</a:t>
            </a:r>
          </a:p>
          <a:p>
            <a:pPr marL="571500" lvl="0" indent="-571500">
              <a:buFont typeface="Wingdings" panose="05000000000000000000" pitchFamily="2" charset="2"/>
              <a:buChar char="q"/>
            </a:pPr>
            <a:r>
              <a:rPr lang="fr-FR" sz="4000" dirty="0">
                <a:solidFill>
                  <a:srgbClr val="FF0000"/>
                </a:solidFill>
              </a:rPr>
              <a:t>Bilieux : </a:t>
            </a:r>
            <a:r>
              <a:rPr lang="fr-FR" sz="4000" dirty="0"/>
              <a:t>se distinguent par leur couleur jaune-verdâtre et leur goût amer. Ils traduisent un reflux anormal de bile dans l'estomac puis dans l’œsophage.</a:t>
            </a:r>
          </a:p>
          <a:p>
            <a:pPr marL="571500" lvl="0" indent="-571500">
              <a:buFont typeface="Wingdings" panose="05000000000000000000" pitchFamily="2" charset="2"/>
              <a:buChar char="q"/>
            </a:pPr>
            <a:r>
              <a:rPr lang="fr-FR" sz="4000" dirty="0">
                <a:solidFill>
                  <a:srgbClr val="FF0000"/>
                </a:solidFill>
              </a:rPr>
              <a:t>Les vomissements hémorragiques </a:t>
            </a:r>
            <a:r>
              <a:rPr lang="fr-FR" sz="4000" dirty="0"/>
              <a:t>: hématémèses.</a:t>
            </a:r>
          </a:p>
          <a:p>
            <a:pPr lvl="0"/>
            <a:r>
              <a:rPr lang="fr-FR" sz="4000" dirty="0"/>
              <a:t>Corps étrangers</a:t>
            </a:r>
          </a:p>
          <a:p>
            <a:pPr marL="571500" lvl="0" indent="-571500">
              <a:buFont typeface="Wingdings" panose="05000000000000000000" pitchFamily="2" charset="2"/>
              <a:buChar char="q"/>
            </a:pPr>
            <a:r>
              <a:rPr lang="fr-FR" sz="4000" dirty="0">
                <a:solidFill>
                  <a:srgbClr val="FF0000"/>
                </a:solidFill>
              </a:rPr>
              <a:t>Fécaloïdes : </a:t>
            </a:r>
            <a:r>
              <a:rPr lang="fr-FR" sz="4000" dirty="0"/>
              <a:t>orientent vers une occlusion intestinale.</a:t>
            </a:r>
          </a:p>
        </p:txBody>
      </p:sp>
    </p:spTree>
    <p:extLst>
      <p:ext uri="{BB962C8B-B14F-4D97-AF65-F5344CB8AC3E}">
        <p14:creationId xmlns:p14="http://schemas.microsoft.com/office/powerpoint/2010/main" val="3922726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03850" y="930275"/>
            <a:ext cx="7829387" cy="750975"/>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000" dirty="0"/>
              <a:t>3</a:t>
            </a:r>
            <a:r>
              <a:rPr lang="fr-FR" sz="4000" dirty="0" smtClean="0"/>
              <a:t>-les signes d’accompagnement  </a:t>
            </a:r>
            <a:endParaRPr lang="fr-FR"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822450" y="2378075"/>
            <a:ext cx="15640370" cy="7478970"/>
          </a:xfrm>
          <a:prstGeom prst="rect">
            <a:avLst/>
          </a:prstGeom>
          <a:solidFill>
            <a:schemeClr val="bg2"/>
          </a:solidFill>
          <a:ln>
            <a:solidFill>
              <a:schemeClr val="tx1"/>
            </a:solidFill>
          </a:ln>
        </p:spPr>
        <p:txBody>
          <a:bodyPr wrap="square">
            <a:spAutoFit/>
          </a:bodyPr>
          <a:lstStyle/>
          <a:p>
            <a:pPr marL="571500" indent="-571500">
              <a:buFont typeface="Wingdings" panose="05000000000000000000" pitchFamily="2" charset="2"/>
              <a:buChar char="q"/>
            </a:pPr>
            <a:r>
              <a:rPr lang="fr-FR" sz="4000" dirty="0"/>
              <a:t>Ils peuvent être </a:t>
            </a:r>
            <a:r>
              <a:rPr lang="fr-FR" sz="4000" b="1" dirty="0"/>
              <a:t>prédominants</a:t>
            </a:r>
            <a:r>
              <a:rPr lang="fr-FR" sz="4000" dirty="0"/>
              <a:t> dans certaines causes de vomissements, </a:t>
            </a:r>
            <a:endParaRPr lang="fr-FR" sz="4000" dirty="0" smtClean="0"/>
          </a:p>
          <a:p>
            <a:r>
              <a:rPr lang="fr-FR" sz="4000" dirty="0" smtClean="0">
                <a:solidFill>
                  <a:srgbClr val="FF0000"/>
                </a:solidFill>
                <a:sym typeface="Wingdings" panose="05000000000000000000" pitchFamily="2" charset="2"/>
              </a:rPr>
              <a:t></a:t>
            </a:r>
            <a:r>
              <a:rPr lang="fr-FR" sz="4000" dirty="0" smtClean="0">
                <a:solidFill>
                  <a:srgbClr val="FF0000"/>
                </a:solidFill>
              </a:rPr>
              <a:t>soit </a:t>
            </a:r>
            <a:r>
              <a:rPr lang="fr-FR" sz="4000" dirty="0">
                <a:solidFill>
                  <a:srgbClr val="FF0000"/>
                </a:solidFill>
              </a:rPr>
              <a:t>des signes digestifs qui témoignent dans ce cas d’une origine </a:t>
            </a:r>
            <a:r>
              <a:rPr lang="fr-FR" sz="4000" dirty="0" smtClean="0">
                <a:solidFill>
                  <a:srgbClr val="FF0000"/>
                </a:solidFill>
              </a:rPr>
              <a:t>digestive :</a:t>
            </a:r>
            <a:endParaRPr lang="fr-FR" sz="4000" dirty="0">
              <a:solidFill>
                <a:srgbClr val="FF0000"/>
              </a:solidFill>
            </a:endParaRPr>
          </a:p>
          <a:p>
            <a:pPr lvl="0"/>
            <a:r>
              <a:rPr lang="fr-FR" sz="4000" dirty="0" smtClean="0"/>
              <a:t>- Douleurs </a:t>
            </a:r>
            <a:r>
              <a:rPr lang="fr-FR" sz="4000" dirty="0"/>
              <a:t>abdominales</a:t>
            </a:r>
          </a:p>
          <a:p>
            <a:pPr lvl="0"/>
            <a:r>
              <a:rPr lang="fr-FR" sz="4000" dirty="0" smtClean="0"/>
              <a:t>- Diarrhée</a:t>
            </a:r>
            <a:endParaRPr lang="fr-FR" sz="4000" dirty="0"/>
          </a:p>
          <a:p>
            <a:pPr marL="571500" lvl="0" indent="-571500">
              <a:buFontTx/>
              <a:buChar char="-"/>
            </a:pPr>
            <a:r>
              <a:rPr lang="fr-FR" sz="4000" dirty="0" smtClean="0"/>
              <a:t>Arrêt </a:t>
            </a:r>
            <a:r>
              <a:rPr lang="fr-FR" sz="4000" dirty="0"/>
              <a:t>des matières et des gaz </a:t>
            </a:r>
            <a:endParaRPr lang="fr-FR" sz="4000" dirty="0" smtClean="0"/>
          </a:p>
          <a:p>
            <a:pPr lvl="0"/>
            <a:r>
              <a:rPr lang="fr-FR" sz="4000" dirty="0" smtClean="0">
                <a:solidFill>
                  <a:srgbClr val="FF0000"/>
                </a:solidFill>
                <a:sym typeface="Wingdings" panose="05000000000000000000" pitchFamily="2" charset="2"/>
              </a:rPr>
              <a:t></a:t>
            </a:r>
            <a:r>
              <a:rPr lang="fr-FR" sz="4000" dirty="0" smtClean="0">
                <a:solidFill>
                  <a:srgbClr val="FF0000"/>
                </a:solidFill>
              </a:rPr>
              <a:t>Des </a:t>
            </a:r>
            <a:r>
              <a:rPr lang="fr-FR" sz="4000" dirty="0">
                <a:solidFill>
                  <a:srgbClr val="FF0000"/>
                </a:solidFill>
              </a:rPr>
              <a:t>signes extra-digestifs</a:t>
            </a:r>
          </a:p>
          <a:p>
            <a:r>
              <a:rPr lang="fr-FR" sz="4000" dirty="0"/>
              <a:t>Neurologiques : - vertiges, céphalées, photophobie</a:t>
            </a:r>
          </a:p>
          <a:p>
            <a:pPr marL="571500" indent="-571500">
              <a:buFontTx/>
              <a:buChar char="-"/>
            </a:pPr>
            <a:r>
              <a:rPr lang="fr-FR" sz="4000" dirty="0" smtClean="0"/>
              <a:t>troubles </a:t>
            </a:r>
            <a:r>
              <a:rPr lang="fr-FR" sz="4000" dirty="0"/>
              <a:t>de </a:t>
            </a:r>
            <a:r>
              <a:rPr lang="fr-FR" sz="4000" dirty="0" smtClean="0"/>
              <a:t>conscience</a:t>
            </a:r>
          </a:p>
          <a:p>
            <a:endParaRPr lang="fr-FR" sz="4000" dirty="0"/>
          </a:p>
          <a:p>
            <a:pPr marL="571500" indent="-571500">
              <a:buFont typeface="Wingdings" panose="05000000000000000000" pitchFamily="2" charset="2"/>
              <a:buChar char="q"/>
            </a:pPr>
            <a:r>
              <a:rPr lang="fr-FR" sz="4000" dirty="0"/>
              <a:t>Signes généraux : Fièvre, myalgies, syndrome grippal....</a:t>
            </a:r>
          </a:p>
        </p:txBody>
      </p:sp>
    </p:spTree>
    <p:extLst>
      <p:ext uri="{BB962C8B-B14F-4D97-AF65-F5344CB8AC3E}">
        <p14:creationId xmlns:p14="http://schemas.microsoft.com/office/powerpoint/2010/main" val="1854095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99250" y="777875"/>
            <a:ext cx="4759636" cy="784702"/>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4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B-Examen  </a:t>
            </a:r>
            <a:r>
              <a:rPr lang="fr-FR" sz="44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clinique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670050" y="2225675"/>
            <a:ext cx="13944600" cy="4154984"/>
          </a:xfrm>
          <a:prstGeom prst="rect">
            <a:avLst/>
          </a:prstGeom>
          <a:solidFill>
            <a:schemeClr val="bg2"/>
          </a:solidFill>
          <a:ln>
            <a:solidFill>
              <a:schemeClr val="tx1"/>
            </a:solidFill>
          </a:ln>
        </p:spPr>
        <p:txBody>
          <a:bodyPr wrap="square">
            <a:spAutoFit/>
          </a:bodyPr>
          <a:lstStyle/>
          <a:p>
            <a:pPr marL="571500" indent="-571500">
              <a:buFont typeface="Wingdings" panose="05000000000000000000" pitchFamily="2" charset="2"/>
              <a:buChar char="q"/>
            </a:pPr>
            <a:r>
              <a:rPr lang="fr-FR" sz="4400" dirty="0"/>
              <a:t>Doit être </a:t>
            </a:r>
            <a:r>
              <a:rPr lang="fr-FR" sz="4400" dirty="0" smtClean="0"/>
              <a:t>complet</a:t>
            </a:r>
          </a:p>
          <a:p>
            <a:endParaRPr lang="fr-FR" sz="4400" dirty="0"/>
          </a:p>
          <a:p>
            <a:pPr marL="571500" indent="-571500">
              <a:buFont typeface="Wingdings" panose="05000000000000000000" pitchFamily="2" charset="2"/>
              <a:buChar char="q"/>
            </a:pPr>
            <a:r>
              <a:rPr lang="fr-FR" sz="4400" dirty="0"/>
              <a:t>L'examen neurologique et vestibulaire est important</a:t>
            </a:r>
          </a:p>
          <a:p>
            <a:r>
              <a:rPr lang="fr-FR" sz="4400" dirty="0"/>
              <a:t>Il permet d'apprécier le retentissement des vomissements sur l'état général et de rechercher les complications des vomissements</a:t>
            </a:r>
            <a:r>
              <a:rPr lang="fr-FR" sz="1800" dirty="0"/>
              <a:t>.</a:t>
            </a:r>
          </a:p>
        </p:txBody>
      </p:sp>
    </p:spTree>
    <p:extLst>
      <p:ext uri="{BB962C8B-B14F-4D97-AF65-F5344CB8AC3E}">
        <p14:creationId xmlns:p14="http://schemas.microsoft.com/office/powerpoint/2010/main" val="360833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99450" y="1082675"/>
            <a:ext cx="3634328" cy="750975"/>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0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C-Complications</a:t>
            </a:r>
            <a:endParaRPr lang="fr-FR" sz="105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2432050" y="3140075"/>
            <a:ext cx="14249400" cy="6986528"/>
          </a:xfrm>
          <a:prstGeom prst="rect">
            <a:avLst/>
          </a:prstGeom>
          <a:solidFill>
            <a:schemeClr val="bg2"/>
          </a:solidFill>
          <a:ln>
            <a:solidFill>
              <a:schemeClr val="tx1"/>
            </a:solidFill>
          </a:ln>
        </p:spPr>
        <p:txBody>
          <a:bodyPr wrap="square">
            <a:spAutoFit/>
          </a:bodyPr>
          <a:lstStyle/>
          <a:p>
            <a:r>
              <a:rPr lang="fr-FR" sz="3200" dirty="0"/>
              <a:t>A rechercher d’emblé devant des vomissements abondants et répétés car peuvent mettre en jeu le pronostic vital chez les nourrissons et les sujets âgés</a:t>
            </a:r>
          </a:p>
          <a:p>
            <a:pPr lvl="0"/>
            <a:r>
              <a:rPr lang="fr-FR" sz="3200" dirty="0"/>
              <a:t/>
            </a:r>
            <a:br>
              <a:rPr lang="fr-FR" sz="3200" dirty="0"/>
            </a:br>
            <a:r>
              <a:rPr lang="fr-FR" sz="3200" dirty="0" smtClean="0"/>
              <a:t>-</a:t>
            </a:r>
            <a:r>
              <a:rPr lang="fr-FR" sz="3200" b="1" dirty="0" smtClean="0">
                <a:solidFill>
                  <a:srgbClr val="FF0000"/>
                </a:solidFill>
              </a:rPr>
              <a:t>Signes </a:t>
            </a:r>
            <a:r>
              <a:rPr lang="fr-FR" sz="3200" b="1" dirty="0">
                <a:solidFill>
                  <a:srgbClr val="FF0000"/>
                </a:solidFill>
              </a:rPr>
              <a:t>de déshydratation </a:t>
            </a:r>
            <a:r>
              <a:rPr lang="fr-FR" sz="3200" dirty="0"/>
              <a:t>: sécheresse buccale, pli cutané voir pli de dénutrition, tachycardie hypotension artérielle, oligurie, troubles électrolytiques (hypokaliémie) insuffisance </a:t>
            </a:r>
            <a:r>
              <a:rPr lang="fr-FR" sz="3200" dirty="0" smtClean="0"/>
              <a:t>rénale</a:t>
            </a:r>
          </a:p>
          <a:p>
            <a:pPr lvl="0"/>
            <a:endParaRPr lang="fr-FR" sz="3200" dirty="0"/>
          </a:p>
          <a:p>
            <a:pPr lvl="0"/>
            <a:r>
              <a:rPr lang="fr-FR" sz="3200" b="1" dirty="0" smtClean="0">
                <a:solidFill>
                  <a:srgbClr val="FF0000"/>
                </a:solidFill>
              </a:rPr>
              <a:t>-Des </a:t>
            </a:r>
            <a:r>
              <a:rPr lang="fr-FR" sz="3200" b="1" dirty="0">
                <a:solidFill>
                  <a:srgbClr val="FF0000"/>
                </a:solidFill>
              </a:rPr>
              <a:t>hématémèses </a:t>
            </a:r>
            <a:r>
              <a:rPr lang="fr-FR" sz="3200" dirty="0"/>
              <a:t>causées par des fissurations cardiales secondaires aux vomissements répétitifs (Syndrome de Mallory-Weiss</a:t>
            </a:r>
            <a:r>
              <a:rPr lang="fr-FR" sz="3200" dirty="0" smtClean="0"/>
              <a:t>).</a:t>
            </a:r>
          </a:p>
          <a:p>
            <a:pPr lvl="0"/>
            <a:endParaRPr lang="fr-FR" sz="3200" b="1" dirty="0">
              <a:solidFill>
                <a:srgbClr val="FF0000"/>
              </a:solidFill>
            </a:endParaRPr>
          </a:p>
          <a:p>
            <a:pPr lvl="0"/>
            <a:r>
              <a:rPr lang="fr-FR" sz="3200" b="1" dirty="0" smtClean="0">
                <a:solidFill>
                  <a:srgbClr val="FF0000"/>
                </a:solidFill>
              </a:rPr>
              <a:t>-Broncho-pneumopathie </a:t>
            </a:r>
            <a:r>
              <a:rPr lang="fr-FR" sz="3200" b="1" dirty="0">
                <a:solidFill>
                  <a:srgbClr val="FF0000"/>
                </a:solidFill>
              </a:rPr>
              <a:t>d'inhalation </a:t>
            </a:r>
            <a:r>
              <a:rPr lang="fr-FR" sz="3200" dirty="0"/>
              <a:t>surtout s'il existe des troubles de déglutition ou des troubles de la conscience.</a:t>
            </a:r>
          </a:p>
          <a:p>
            <a:pPr lvl="0"/>
            <a:r>
              <a:rPr lang="fr-FR" sz="3200" b="1" dirty="0" smtClean="0">
                <a:solidFill>
                  <a:srgbClr val="FF0000"/>
                </a:solidFill>
              </a:rPr>
              <a:t>-Rupture </a:t>
            </a:r>
            <a:r>
              <a:rPr lang="fr-FR" sz="3200" b="1" dirty="0">
                <a:solidFill>
                  <a:srgbClr val="FF0000"/>
                </a:solidFill>
              </a:rPr>
              <a:t>traumatique de l’œsophage </a:t>
            </a:r>
            <a:r>
              <a:rPr lang="fr-FR" sz="3200" dirty="0"/>
              <a:t>(syndrome de Boerhaave) suite d'effort de vomissements importants (exceptionnelle).</a:t>
            </a:r>
          </a:p>
        </p:txBody>
      </p:sp>
    </p:spTree>
    <p:extLst>
      <p:ext uri="{BB962C8B-B14F-4D97-AF65-F5344CB8AC3E}">
        <p14:creationId xmlns:p14="http://schemas.microsoft.com/office/powerpoint/2010/main" val="30551796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94450" y="1082675"/>
            <a:ext cx="5486400" cy="658835"/>
          </a:xfrm>
          <a:prstGeom prst="rect">
            <a:avLst/>
          </a:prstGeom>
          <a:solidFill>
            <a:schemeClr val="accent3"/>
          </a:solidFill>
          <a:ln>
            <a:solidFill>
              <a:schemeClr val="tx1"/>
            </a:solidFill>
          </a:ln>
        </p:spPr>
        <p:txBody>
          <a:bodyPr wrap="square">
            <a:spAutoFit/>
          </a:bodyPr>
          <a:lstStyle/>
          <a:p>
            <a:pPr algn="ctr">
              <a:lnSpc>
                <a:spcPct val="107000"/>
              </a:lnSpc>
              <a:spcAft>
                <a:spcPts val="800"/>
              </a:spcAft>
            </a:pPr>
            <a:r>
              <a:rPr lang="fr-FR" sz="36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D-Diagnostic </a:t>
            </a:r>
            <a:r>
              <a:rPr lang="fr-FR" sz="36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différentiel</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2660650" y="3368675"/>
            <a:ext cx="15087600" cy="5016758"/>
          </a:xfrm>
          <a:prstGeom prst="rect">
            <a:avLst/>
          </a:prstGeom>
          <a:solidFill>
            <a:schemeClr val="bg2"/>
          </a:solidFill>
          <a:ln>
            <a:solidFill>
              <a:schemeClr val="tx1"/>
            </a:solidFill>
          </a:ln>
        </p:spPr>
        <p:txBody>
          <a:bodyPr wrap="square">
            <a:spAutoFit/>
          </a:bodyPr>
          <a:lstStyle/>
          <a:p>
            <a:r>
              <a:rPr lang="fr-FR" sz="4000" b="1" u="sng" dirty="0">
                <a:solidFill>
                  <a:srgbClr val="FF0000"/>
                </a:solidFill>
              </a:rPr>
              <a:t>1/Les régurgitations : </a:t>
            </a:r>
            <a:r>
              <a:rPr lang="fr-FR" sz="4000" dirty="0"/>
              <a:t>est le reflux passif vers la bouche sans effort de vomissements de débris alimentaires contenus dans l’œsophage survenant soit immédiatement après le repas ou plus tard lorsque le malade s’allonge, régurgitation après allaitement chez le </a:t>
            </a:r>
            <a:r>
              <a:rPr lang="fr-FR" sz="4000" dirty="0" smtClean="0"/>
              <a:t>nourrisson</a:t>
            </a:r>
          </a:p>
          <a:p>
            <a:endParaRPr lang="fr-FR" sz="4000" b="1" u="sng" dirty="0">
              <a:solidFill>
                <a:srgbClr val="FF0000"/>
              </a:solidFill>
            </a:endParaRPr>
          </a:p>
          <a:p>
            <a:r>
              <a:rPr lang="fr-FR" sz="4000" b="1" u="sng" dirty="0">
                <a:solidFill>
                  <a:srgbClr val="FF0000"/>
                </a:solidFill>
              </a:rPr>
              <a:t>2/Le mérycisme : </a:t>
            </a:r>
            <a:r>
              <a:rPr lang="fr-FR" sz="4000" dirty="0"/>
              <a:t>rare, caractérisé par une rumination et une </a:t>
            </a:r>
            <a:r>
              <a:rPr lang="fr-FR" sz="4000" dirty="0" err="1"/>
              <a:t>remastication</a:t>
            </a:r>
            <a:r>
              <a:rPr lang="fr-FR" sz="4000" dirty="0"/>
              <a:t> volontaire de </a:t>
            </a:r>
            <a:r>
              <a:rPr lang="fr-FR" sz="4000" dirty="0" smtClean="0"/>
              <a:t>la</a:t>
            </a:r>
            <a:endParaRPr lang="fr-FR" sz="4000" dirty="0"/>
          </a:p>
        </p:txBody>
      </p:sp>
    </p:spTree>
    <p:extLst>
      <p:ext uri="{BB962C8B-B14F-4D97-AF65-F5344CB8AC3E}">
        <p14:creationId xmlns:p14="http://schemas.microsoft.com/office/powerpoint/2010/main" val="3295100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80250" y="777875"/>
            <a:ext cx="5812810" cy="658835"/>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36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E-Examens complémentaires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2671455" y="3444875"/>
            <a:ext cx="14630400" cy="6740307"/>
          </a:xfrm>
          <a:prstGeom prst="rect">
            <a:avLst/>
          </a:prstGeom>
          <a:solidFill>
            <a:schemeClr val="bg2"/>
          </a:solidFill>
          <a:ln>
            <a:solidFill>
              <a:schemeClr val="tx1"/>
            </a:solidFill>
          </a:ln>
        </p:spPr>
        <p:txBody>
          <a:bodyPr wrap="square">
            <a:spAutoFit/>
          </a:bodyPr>
          <a:lstStyle/>
          <a:p>
            <a:r>
              <a:rPr lang="fr-FR" sz="3600" dirty="0" smtClean="0"/>
              <a:t>Peuvent </a:t>
            </a:r>
            <a:r>
              <a:rPr lang="fr-FR" sz="3600" dirty="0"/>
              <a:t>aider au diagnostic étiologique</a:t>
            </a:r>
          </a:p>
          <a:p>
            <a:pPr marL="571500" indent="-571500">
              <a:buFont typeface="Wingdings" panose="05000000000000000000" pitchFamily="2" charset="2"/>
              <a:buChar char="q"/>
            </a:pPr>
            <a:r>
              <a:rPr lang="fr-FR" sz="3600" dirty="0"/>
              <a:t>En l’absence d'éléments d'orientation diagnostique, les examens initiaux à demander sont :</a:t>
            </a:r>
          </a:p>
          <a:p>
            <a:pPr lvl="0"/>
            <a:r>
              <a:rPr lang="fr-FR" sz="3600" dirty="0" smtClean="0"/>
              <a:t>-Glycémie</a:t>
            </a:r>
            <a:r>
              <a:rPr lang="fr-FR" sz="3600" dirty="0"/>
              <a:t>, ionogramme sanguin avec Créatininémie, Calcémie, β HCG</a:t>
            </a:r>
          </a:p>
          <a:p>
            <a:pPr lvl="0"/>
            <a:r>
              <a:rPr lang="fr-FR" sz="3600" dirty="0" smtClean="0"/>
              <a:t>-Radiographie </a:t>
            </a:r>
            <a:r>
              <a:rPr lang="fr-FR" sz="3600" dirty="0"/>
              <a:t>: Abdomen sans préparation, endoscopie digestive haute.</a:t>
            </a:r>
          </a:p>
          <a:p>
            <a:pPr marL="571500" indent="-571500">
              <a:buFont typeface="Wingdings" panose="05000000000000000000" pitchFamily="2" charset="2"/>
              <a:buChar char="q"/>
            </a:pPr>
            <a:r>
              <a:rPr lang="fr-FR" sz="3600" dirty="0"/>
              <a:t>Les autres examens complémentaires seront demandés en fonction des signes associés :</a:t>
            </a:r>
          </a:p>
          <a:p>
            <a:pPr lvl="0"/>
            <a:r>
              <a:rPr lang="fr-FR" sz="3600" dirty="0" smtClean="0"/>
              <a:t>Echographie </a:t>
            </a:r>
            <a:r>
              <a:rPr lang="fr-FR" sz="3600" dirty="0"/>
              <a:t>abdomino-pelvienne.</a:t>
            </a:r>
          </a:p>
          <a:p>
            <a:pPr lvl="0"/>
            <a:r>
              <a:rPr lang="fr-FR" sz="3600" dirty="0"/>
              <a:t>Fibroscopie digestive haute, </a:t>
            </a:r>
            <a:r>
              <a:rPr lang="fr-FR" sz="3600" dirty="0" smtClean="0"/>
              <a:t>Scanner , FO, PL ….</a:t>
            </a:r>
            <a:r>
              <a:rPr lang="fr-FR" sz="3600" dirty="0"/>
              <a:t>etc.</a:t>
            </a:r>
          </a:p>
          <a:p>
            <a:pPr marL="571500" indent="-571500">
              <a:buFont typeface="Wingdings" panose="05000000000000000000" pitchFamily="2" charset="2"/>
              <a:buChar char="q"/>
            </a:pPr>
            <a:r>
              <a:rPr lang="fr-FR" sz="3600" dirty="0" smtClean="0"/>
              <a:t>Des </a:t>
            </a:r>
            <a:r>
              <a:rPr lang="fr-FR" sz="3600" dirty="0"/>
              <a:t>bilans pour rechercher les complications : ionogramme, fonction rénale…</a:t>
            </a:r>
          </a:p>
        </p:txBody>
      </p:sp>
    </p:spTree>
    <p:extLst>
      <p:ext uri="{BB962C8B-B14F-4D97-AF65-F5344CB8AC3E}">
        <p14:creationId xmlns:p14="http://schemas.microsoft.com/office/powerpoint/2010/main" val="29429107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66050" y="1006475"/>
            <a:ext cx="4208203" cy="646331"/>
          </a:xfrm>
          <a:prstGeom prst="rect">
            <a:avLst/>
          </a:prstGeom>
          <a:solidFill>
            <a:schemeClr val="accent3"/>
          </a:solidFill>
          <a:ln>
            <a:solidFill>
              <a:schemeClr val="tx1"/>
            </a:solidFill>
          </a:ln>
        </p:spPr>
        <p:txBody>
          <a:bodyPr wrap="none">
            <a:spAutoFit/>
          </a:bodyPr>
          <a:lstStyle/>
          <a:p>
            <a:pPr marL="457200">
              <a:spcAft>
                <a:spcPts val="0"/>
              </a:spcAft>
            </a:pPr>
            <a:r>
              <a:rPr lang="fr-FR" sz="3600" b="1" dirty="0" smtClean="0">
                <a:solidFill>
                  <a:srgbClr val="262626"/>
                </a:solidFill>
                <a:effectLst/>
                <a:latin typeface="Calibri" panose="020F0502020204030204" pitchFamily="34" charset="0"/>
                <a:ea typeface="Times New Roman" panose="02020603050405020304" pitchFamily="18" charset="0"/>
              </a:rPr>
              <a:t>F-Les </a:t>
            </a:r>
            <a:r>
              <a:rPr lang="fr-FR" sz="3600" b="1" dirty="0" smtClean="0">
                <a:solidFill>
                  <a:srgbClr val="262626"/>
                </a:solidFill>
                <a:effectLst/>
                <a:latin typeface="Calibri" panose="020F0502020204030204" pitchFamily="34" charset="0"/>
                <a:ea typeface="Times New Roman" panose="02020603050405020304" pitchFamily="18" charset="0"/>
              </a:rPr>
              <a:t>étiologies  </a:t>
            </a:r>
            <a:r>
              <a:rPr lang="fr-FR" sz="3600" b="1" dirty="0" smtClean="0">
                <a:solidFill>
                  <a:srgbClr val="262626"/>
                </a:solidFill>
                <a:effectLst/>
                <a:latin typeface="Calibri" panose="020F0502020204030204" pitchFamily="34" charset="0"/>
                <a:ea typeface="Times New Roman" panose="02020603050405020304" pitchFamily="18" charset="0"/>
              </a:rPr>
              <a:t>    </a:t>
            </a:r>
            <a:endParaRPr lang="fr-FR" sz="20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2432050" y="3597275"/>
            <a:ext cx="14103350" cy="4401205"/>
          </a:xfrm>
          <a:prstGeom prst="rect">
            <a:avLst/>
          </a:prstGeom>
          <a:solidFill>
            <a:schemeClr val="bg2"/>
          </a:solidFill>
          <a:ln>
            <a:solidFill>
              <a:schemeClr val="tx1"/>
            </a:solidFill>
          </a:ln>
        </p:spPr>
        <p:txBody>
          <a:bodyPr wrap="square">
            <a:spAutoFit/>
          </a:bodyPr>
          <a:lstStyle/>
          <a:p>
            <a:pPr algn="ctr"/>
            <a:r>
              <a:rPr lang="fr-FR" sz="4000" dirty="0"/>
              <a:t>Le diagnostic étiologique est évoqué sur le </a:t>
            </a:r>
            <a:r>
              <a:rPr lang="fr-FR" sz="4000" b="1" dirty="0"/>
              <a:t>contexte</a:t>
            </a:r>
            <a:r>
              <a:rPr lang="fr-FR" sz="4000" dirty="0"/>
              <a:t>, le mode évolutif, les signes associés, la nature et l’horaire de survenue par rapport aux repas et les </a:t>
            </a:r>
            <a:r>
              <a:rPr lang="fr-FR" sz="4000" b="1" dirty="0"/>
              <a:t>données de l’anamnèse et de l’examen clinique</a:t>
            </a:r>
            <a:r>
              <a:rPr lang="fr-FR" sz="4000" dirty="0"/>
              <a:t>. Souvent les vomissements ne sont qu’un signe associé à plusieurs autres symptômes qui doivent être pris en considération pour retenir un diagnostic</a:t>
            </a:r>
            <a:r>
              <a:rPr lang="fr-FR" sz="1800" dirty="0"/>
              <a:t>.</a:t>
            </a:r>
          </a:p>
        </p:txBody>
      </p:sp>
    </p:spTree>
    <p:extLst>
      <p:ext uri="{BB962C8B-B14F-4D97-AF65-F5344CB8AC3E}">
        <p14:creationId xmlns:p14="http://schemas.microsoft.com/office/powerpoint/2010/main" val="4027112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5251450" y="4054475"/>
            <a:ext cx="9365064" cy="1323439"/>
          </a:xfrm>
          <a:prstGeom prst="rect">
            <a:avLst/>
          </a:prstGeom>
          <a:ln>
            <a:solidFill>
              <a:schemeClr val="tx1"/>
            </a:solidFill>
          </a:ln>
        </p:spPr>
        <p:txBody>
          <a:bodyPr wrap="none">
            <a:spAutoFit/>
          </a:bodyPr>
          <a:lstStyle/>
          <a:p>
            <a:r>
              <a:rPr lang="fr-FR" sz="8000" dirty="0" smtClean="0">
                <a:solidFill>
                  <a:srgbClr val="FF0000"/>
                </a:solidFill>
                <a:latin typeface="Calibri" panose="020F0502020204030204" pitchFamily="34" charset="0"/>
                <a:ea typeface="Calibri" panose="020F0502020204030204" pitchFamily="34" charset="0"/>
              </a:rPr>
              <a:t>Vomissements </a:t>
            </a:r>
            <a:r>
              <a:rPr lang="fr-FR" sz="8000" dirty="0" smtClean="0">
                <a:solidFill>
                  <a:srgbClr val="FF0000"/>
                </a:solidFill>
                <a:effectLst/>
                <a:latin typeface="Calibri" panose="020F0502020204030204" pitchFamily="34" charset="0"/>
                <a:ea typeface="Calibri" panose="020F0502020204030204" pitchFamily="34" charset="0"/>
              </a:rPr>
              <a:t> aigus  </a:t>
            </a:r>
            <a:endParaRPr lang="fr-FR" sz="8000" dirty="0"/>
          </a:p>
        </p:txBody>
      </p:sp>
    </p:spTree>
    <p:extLst>
      <p:ext uri="{BB962C8B-B14F-4D97-AF65-F5344CB8AC3E}">
        <p14:creationId xmlns:p14="http://schemas.microsoft.com/office/powerpoint/2010/main" val="2297411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08650" y="777875"/>
            <a:ext cx="7851829" cy="584775"/>
          </a:xfrm>
          <a:prstGeom prst="rect">
            <a:avLst/>
          </a:prstGeom>
          <a:solidFill>
            <a:srgbClr val="FFC000"/>
          </a:solidFill>
          <a:ln>
            <a:solidFill>
              <a:schemeClr val="tx1"/>
            </a:solidFill>
          </a:ln>
        </p:spPr>
        <p:txBody>
          <a:bodyPr wrap="none">
            <a:spAutoFit/>
          </a:bodyPr>
          <a:lstStyle/>
          <a:p>
            <a:r>
              <a:rPr lang="fr-FR" sz="3200" b="1" dirty="0"/>
              <a:t>1/Les affections abdomino-pelviennes </a:t>
            </a:r>
          </a:p>
        </p:txBody>
      </p:sp>
      <p:sp>
        <p:nvSpPr>
          <p:cNvPr id="3" name="Rectangle 2"/>
          <p:cNvSpPr/>
          <p:nvPr/>
        </p:nvSpPr>
        <p:spPr>
          <a:xfrm>
            <a:off x="2889250" y="2301875"/>
            <a:ext cx="14209686" cy="7294305"/>
          </a:xfrm>
          <a:prstGeom prst="rect">
            <a:avLst/>
          </a:prstGeom>
          <a:solidFill>
            <a:schemeClr val="bg2"/>
          </a:solidFill>
          <a:ln>
            <a:solidFill>
              <a:schemeClr val="tx1"/>
            </a:solidFill>
          </a:ln>
        </p:spPr>
        <p:txBody>
          <a:bodyPr wrap="square">
            <a:spAutoFit/>
          </a:bodyPr>
          <a:lstStyle/>
          <a:p>
            <a:pPr marL="457200" lvl="0" indent="-457200" rtl="0">
              <a:buFont typeface="Wingdings" panose="05000000000000000000" pitchFamily="2" charset="2"/>
              <a:buChar char="q"/>
            </a:pPr>
            <a:r>
              <a:rPr lang="fr-FR" sz="3200" b="1" u="sng" dirty="0" smtClean="0">
                <a:solidFill>
                  <a:srgbClr val="FF0000"/>
                </a:solidFill>
              </a:rPr>
              <a:t>Les </a:t>
            </a:r>
            <a:r>
              <a:rPr lang="fr-FR" sz="3200" b="1" u="sng" dirty="0">
                <a:solidFill>
                  <a:srgbClr val="FF0000"/>
                </a:solidFill>
              </a:rPr>
              <a:t>urgences abdominales pelviennes</a:t>
            </a:r>
            <a:endParaRPr lang="fr-FR" sz="2800" b="1" u="sng" dirty="0">
              <a:solidFill>
                <a:srgbClr val="FF0000"/>
              </a:solidFill>
            </a:endParaRPr>
          </a:p>
          <a:p>
            <a:pPr lvl="1"/>
            <a:r>
              <a:rPr lang="fr-FR" sz="3200" dirty="0" smtClean="0"/>
              <a:t>-occlusion </a:t>
            </a:r>
            <a:r>
              <a:rPr lang="fr-FR" sz="3200" dirty="0"/>
              <a:t>intestinale (grêle +++ ou colon +)</a:t>
            </a:r>
            <a:endParaRPr lang="fr-FR" sz="2800" dirty="0"/>
          </a:p>
          <a:p>
            <a:pPr lvl="1"/>
            <a:r>
              <a:rPr lang="fr-FR" sz="3200" dirty="0" smtClean="0"/>
              <a:t>-infection </a:t>
            </a:r>
            <a:r>
              <a:rPr lang="fr-FR" sz="3200" dirty="0"/>
              <a:t>aiguë intra-abdominale : appendicite, cholécystite aiguë, péritonite</a:t>
            </a:r>
            <a:endParaRPr lang="fr-FR" sz="2800" dirty="0"/>
          </a:p>
          <a:p>
            <a:pPr lvl="1"/>
            <a:r>
              <a:rPr lang="fr-FR" sz="3200" dirty="0" smtClean="0"/>
              <a:t>-pancréatite </a:t>
            </a:r>
            <a:r>
              <a:rPr lang="fr-FR" sz="3200" dirty="0"/>
              <a:t>aiguë</a:t>
            </a:r>
            <a:endParaRPr lang="fr-FR" sz="2800" dirty="0"/>
          </a:p>
          <a:p>
            <a:pPr lvl="1"/>
            <a:r>
              <a:rPr lang="fr-FR" sz="3200" dirty="0" smtClean="0"/>
              <a:t>-Grossesse </a:t>
            </a:r>
            <a:r>
              <a:rPr lang="fr-FR" sz="3200" dirty="0"/>
              <a:t>extra-utérine(GEU), torsion d’annexes</a:t>
            </a:r>
            <a:endParaRPr lang="fr-FR" sz="2800" dirty="0"/>
          </a:p>
          <a:p>
            <a:pPr lvl="1"/>
            <a:r>
              <a:rPr lang="fr-FR" sz="3200" dirty="0" smtClean="0"/>
              <a:t>-Infarctus mésentérique</a:t>
            </a:r>
          </a:p>
          <a:p>
            <a:pPr lvl="1"/>
            <a:endParaRPr lang="fr-FR" sz="2800" dirty="0"/>
          </a:p>
          <a:p>
            <a:pPr marL="457200" lvl="0" indent="-457200">
              <a:buFont typeface="Wingdings" panose="05000000000000000000" pitchFamily="2" charset="2"/>
              <a:buChar char="q"/>
            </a:pPr>
            <a:r>
              <a:rPr lang="fr-FR" sz="3200" u="sng" dirty="0" smtClean="0"/>
              <a:t>​</a:t>
            </a:r>
            <a:r>
              <a:rPr lang="fr-FR" sz="3200" b="1" u="sng" dirty="0">
                <a:solidFill>
                  <a:srgbClr val="FF0000"/>
                </a:solidFill>
              </a:rPr>
              <a:t>Les affections digestives aiguës : sont les causes les plus fréquentes</a:t>
            </a:r>
            <a:endParaRPr lang="fr-FR" sz="2800" b="1" u="sng" dirty="0">
              <a:solidFill>
                <a:srgbClr val="FF0000"/>
              </a:solidFill>
            </a:endParaRPr>
          </a:p>
          <a:p>
            <a:pPr lvl="1"/>
            <a:r>
              <a:rPr lang="fr-FR" sz="3200" dirty="0"/>
              <a:t>gastrite aiguë</a:t>
            </a:r>
            <a:endParaRPr lang="fr-FR" sz="2800" dirty="0"/>
          </a:p>
          <a:p>
            <a:pPr lvl="1"/>
            <a:r>
              <a:rPr lang="fr-FR" sz="3200" dirty="0"/>
              <a:t>gastro-entérite aiguë virale, bactérienne ou parasitaire associant souvent fièvre, diarrhée sévère ou plus rarement un syndrome dysentérique</a:t>
            </a:r>
            <a:r>
              <a:rPr lang="fr-FR" sz="3200" dirty="0" smtClean="0"/>
              <a:t>.</a:t>
            </a:r>
          </a:p>
          <a:p>
            <a:pPr lvl="1"/>
            <a:endParaRPr lang="fr-FR" sz="2800" dirty="0"/>
          </a:p>
          <a:p>
            <a:pPr marL="457200" lvl="0" indent="-457200">
              <a:buFont typeface="Wingdings" panose="05000000000000000000" pitchFamily="2" charset="2"/>
              <a:buChar char="q"/>
            </a:pPr>
            <a:r>
              <a:rPr lang="fr-FR" sz="3200" b="1" u="sng" dirty="0">
                <a:solidFill>
                  <a:srgbClr val="FF0000"/>
                </a:solidFill>
              </a:rPr>
              <a:t>Parfois une colique </a:t>
            </a:r>
            <a:r>
              <a:rPr lang="fr-FR" sz="3200" b="1" u="sng" dirty="0" smtClean="0">
                <a:solidFill>
                  <a:srgbClr val="FF0000"/>
                </a:solidFill>
              </a:rPr>
              <a:t>néphrétique</a:t>
            </a:r>
          </a:p>
          <a:p>
            <a:pPr lvl="0"/>
            <a:endParaRPr lang="fr-FR" sz="2800" b="1" u="sng" dirty="0">
              <a:solidFill>
                <a:srgbClr val="FF0000"/>
              </a:solidFill>
            </a:endParaRPr>
          </a:p>
          <a:p>
            <a:pPr marL="457200" lvl="0" indent="-457200">
              <a:buFont typeface="Wingdings" panose="05000000000000000000" pitchFamily="2" charset="2"/>
              <a:buChar char="q"/>
            </a:pPr>
            <a:r>
              <a:rPr lang="fr-FR" sz="3200" b="1" u="sng" dirty="0">
                <a:solidFill>
                  <a:srgbClr val="FF0000"/>
                </a:solidFill>
              </a:rPr>
              <a:t>Dysménorrhées...</a:t>
            </a:r>
            <a:endParaRPr lang="fr-FR" sz="2800" b="1" u="sng" dirty="0">
              <a:solidFill>
                <a:srgbClr val="FF0000"/>
              </a:solidFill>
            </a:endParaRPr>
          </a:p>
        </p:txBody>
      </p:sp>
    </p:spTree>
    <p:extLst>
      <p:ext uri="{BB962C8B-B14F-4D97-AF65-F5344CB8AC3E}">
        <p14:creationId xmlns:p14="http://schemas.microsoft.com/office/powerpoint/2010/main" val="246136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18050" y="777875"/>
            <a:ext cx="10118476" cy="646331"/>
          </a:xfrm>
          <a:prstGeom prst="rect">
            <a:avLst/>
          </a:prstGeom>
          <a:solidFill>
            <a:srgbClr val="FFC000"/>
          </a:solidFill>
          <a:ln>
            <a:solidFill>
              <a:schemeClr val="tx1"/>
            </a:solidFill>
          </a:ln>
        </p:spPr>
        <p:txBody>
          <a:bodyPr wrap="none">
            <a:spAutoFit/>
          </a:bodyPr>
          <a:lstStyle/>
          <a:p>
            <a:r>
              <a:rPr lang="fr-FR" sz="2400" dirty="0"/>
              <a:t> </a:t>
            </a:r>
            <a:r>
              <a:rPr lang="fr-FR" sz="3600" b="1" dirty="0" smtClean="0"/>
              <a:t>2/ Les </a:t>
            </a:r>
            <a:r>
              <a:rPr lang="fr-FR" sz="3600" b="1" dirty="0"/>
              <a:t>affections extra abdomino-pelviennes</a:t>
            </a:r>
          </a:p>
        </p:txBody>
      </p:sp>
      <p:sp>
        <p:nvSpPr>
          <p:cNvPr id="3" name="Rectangle 2"/>
          <p:cNvSpPr/>
          <p:nvPr/>
        </p:nvSpPr>
        <p:spPr>
          <a:xfrm>
            <a:off x="2672445" y="2073275"/>
            <a:ext cx="14209686" cy="8586966"/>
          </a:xfrm>
          <a:prstGeom prst="rect">
            <a:avLst/>
          </a:prstGeom>
          <a:solidFill>
            <a:schemeClr val="bg2"/>
          </a:solidFill>
          <a:ln>
            <a:solidFill>
              <a:schemeClr val="tx1"/>
            </a:solidFill>
          </a:ln>
        </p:spPr>
        <p:txBody>
          <a:bodyPr wrap="square">
            <a:spAutoFit/>
          </a:bodyPr>
          <a:lstStyle/>
          <a:p>
            <a:pPr marL="457200" lvl="0" indent="-457200" rtl="0">
              <a:buFont typeface="Wingdings" panose="05000000000000000000" pitchFamily="2" charset="2"/>
              <a:buChar char="q"/>
            </a:pPr>
            <a:r>
              <a:rPr lang="fr-FR" sz="2800" b="1" u="sng" dirty="0">
                <a:solidFill>
                  <a:srgbClr val="FF0000"/>
                </a:solidFill>
              </a:rPr>
              <a:t>Les affections neurologiques</a:t>
            </a:r>
            <a:r>
              <a:rPr lang="fr-FR" sz="2800" b="1" dirty="0">
                <a:solidFill>
                  <a:srgbClr val="FF0000"/>
                </a:solidFill>
              </a:rPr>
              <a:t>: </a:t>
            </a:r>
            <a:r>
              <a:rPr lang="fr-FR" sz="2800" dirty="0"/>
              <a:t>Les vomissements sont </a:t>
            </a:r>
            <a:r>
              <a:rPr lang="fr-FR" sz="2800" b="1" dirty="0"/>
              <a:t>"en fusée" </a:t>
            </a:r>
            <a:r>
              <a:rPr lang="fr-FR" sz="2800" dirty="0"/>
              <a:t>sans effort, faciles en jet</a:t>
            </a:r>
            <a:endParaRPr lang="fr-FR" sz="2400" dirty="0"/>
          </a:p>
          <a:p>
            <a:pPr lvl="1"/>
            <a:r>
              <a:rPr lang="fr-FR" sz="2800" dirty="0" smtClean="0"/>
              <a:t> Hypertension </a:t>
            </a:r>
            <a:r>
              <a:rPr lang="fr-FR" sz="2800" dirty="0"/>
              <a:t>intracrânienne, la méningite aiguë. Hémorragie méningée</a:t>
            </a:r>
            <a:endParaRPr lang="fr-FR" sz="2400" dirty="0"/>
          </a:p>
          <a:p>
            <a:pPr lvl="1"/>
            <a:r>
              <a:rPr lang="fr-FR" sz="2800" dirty="0"/>
              <a:t>Les vertiges avec lésion de l'appareil labyrinthique particulièrement de </a:t>
            </a:r>
            <a:r>
              <a:rPr lang="fr-FR" sz="2800" dirty="0" err="1"/>
              <a:t>Ménière</a:t>
            </a:r>
            <a:endParaRPr lang="fr-FR" sz="2400" dirty="0"/>
          </a:p>
          <a:p>
            <a:pPr lvl="1"/>
            <a:r>
              <a:rPr lang="fr-FR" sz="2800" dirty="0"/>
              <a:t>Malaise vagal banal</a:t>
            </a:r>
            <a:endParaRPr lang="fr-FR" sz="2400" dirty="0"/>
          </a:p>
          <a:p>
            <a:pPr lvl="1"/>
            <a:r>
              <a:rPr lang="fr-FR" sz="2800" dirty="0"/>
              <a:t>Migraines (avec vomissements volontiers en fin de périodes migraineuses).</a:t>
            </a:r>
            <a:endParaRPr lang="fr-FR" sz="2400" dirty="0"/>
          </a:p>
          <a:p>
            <a:pPr lvl="0"/>
            <a:endParaRPr lang="fr-FR" sz="2800" dirty="0"/>
          </a:p>
          <a:p>
            <a:pPr marL="457200" lvl="0" indent="-457200">
              <a:buFont typeface="Wingdings" panose="05000000000000000000" pitchFamily="2" charset="2"/>
              <a:buChar char="q"/>
            </a:pPr>
            <a:r>
              <a:rPr lang="fr-FR" sz="2800" b="1" u="sng" dirty="0" smtClean="0">
                <a:solidFill>
                  <a:srgbClr val="FF0000"/>
                </a:solidFill>
              </a:rPr>
              <a:t>Infarctus </a:t>
            </a:r>
            <a:r>
              <a:rPr lang="fr-FR" sz="2800" b="1" u="sng" dirty="0">
                <a:solidFill>
                  <a:srgbClr val="FF0000"/>
                </a:solidFill>
              </a:rPr>
              <a:t>myocardique</a:t>
            </a:r>
            <a:r>
              <a:rPr lang="fr-FR" sz="2800" b="1" dirty="0">
                <a:solidFill>
                  <a:srgbClr val="FF0000"/>
                </a:solidFill>
              </a:rPr>
              <a:t> </a:t>
            </a:r>
            <a:r>
              <a:rPr lang="fr-FR" sz="2800" dirty="0"/>
              <a:t>(notamment IDM postérieur)</a:t>
            </a:r>
            <a:endParaRPr lang="fr-FR" sz="2400" dirty="0"/>
          </a:p>
          <a:p>
            <a:pPr lvl="1"/>
            <a:r>
              <a:rPr lang="fr-FR" sz="2800" dirty="0"/>
              <a:t>Les vomissements peuvent accompagner un syndrome coronarien typique ou atypique avec douleurs abdominales</a:t>
            </a:r>
            <a:r>
              <a:rPr lang="fr-FR" sz="2800" dirty="0" smtClean="0"/>
              <a:t>.</a:t>
            </a:r>
          </a:p>
          <a:p>
            <a:pPr lvl="1"/>
            <a:endParaRPr lang="fr-FR" sz="2400" dirty="0"/>
          </a:p>
          <a:p>
            <a:pPr marL="457200" lvl="0" indent="-457200">
              <a:buFont typeface="Wingdings" panose="05000000000000000000" pitchFamily="2" charset="2"/>
              <a:buChar char="q"/>
            </a:pPr>
            <a:r>
              <a:rPr lang="fr-FR" sz="2800" b="1" u="sng" dirty="0" smtClean="0">
                <a:solidFill>
                  <a:srgbClr val="FF0000"/>
                </a:solidFill>
              </a:rPr>
              <a:t>Les </a:t>
            </a:r>
            <a:r>
              <a:rPr lang="fr-FR" sz="2800" b="1" u="sng" dirty="0">
                <a:solidFill>
                  <a:srgbClr val="FF0000"/>
                </a:solidFill>
              </a:rPr>
              <a:t>maladies endocriniennes et métaboliques aiguës</a:t>
            </a:r>
            <a:endParaRPr lang="fr-FR" sz="2400" b="1" u="sng" dirty="0">
              <a:solidFill>
                <a:srgbClr val="FF0000"/>
              </a:solidFill>
            </a:endParaRPr>
          </a:p>
          <a:p>
            <a:pPr lvl="1"/>
            <a:r>
              <a:rPr lang="fr-FR" sz="2800" dirty="0"/>
              <a:t>Acidocétose diabétique</a:t>
            </a:r>
            <a:endParaRPr lang="fr-FR" sz="2400" dirty="0"/>
          </a:p>
          <a:p>
            <a:pPr lvl="1"/>
            <a:r>
              <a:rPr lang="fr-FR" sz="2800" dirty="0"/>
              <a:t>insuffisance cortico-surrénalienne aiguë, hypercalcémie</a:t>
            </a:r>
            <a:r>
              <a:rPr lang="fr-FR" sz="2800" dirty="0" smtClean="0"/>
              <a:t>….</a:t>
            </a:r>
          </a:p>
          <a:p>
            <a:pPr lvl="1"/>
            <a:endParaRPr lang="fr-FR" sz="2400" dirty="0"/>
          </a:p>
          <a:p>
            <a:pPr marL="457200" lvl="0" indent="-457200">
              <a:buFont typeface="Wingdings" panose="05000000000000000000" pitchFamily="2" charset="2"/>
              <a:buChar char="q"/>
            </a:pPr>
            <a:r>
              <a:rPr lang="fr-FR" sz="2800" dirty="0"/>
              <a:t>La grossesse +++ :</a:t>
            </a:r>
            <a:endParaRPr lang="fr-FR" sz="2400" dirty="0"/>
          </a:p>
          <a:p>
            <a:pPr marL="457200" lvl="0" indent="-457200">
              <a:buFont typeface="Wingdings" panose="05000000000000000000" pitchFamily="2" charset="2"/>
              <a:buChar char="q"/>
            </a:pPr>
            <a:r>
              <a:rPr lang="fr-FR" sz="2800" dirty="0"/>
              <a:t>La radiothérapie.</a:t>
            </a:r>
            <a:endParaRPr lang="fr-FR" sz="2400" dirty="0"/>
          </a:p>
          <a:p>
            <a:pPr marL="457200" lvl="0" indent="-457200">
              <a:buFont typeface="Wingdings" panose="05000000000000000000" pitchFamily="2" charset="2"/>
              <a:buChar char="q"/>
            </a:pPr>
            <a:r>
              <a:rPr lang="fr-FR" sz="2800" dirty="0"/>
              <a:t>ORL et mal de transport.</a:t>
            </a:r>
            <a:endParaRPr lang="fr-FR" sz="2400" dirty="0"/>
          </a:p>
          <a:p>
            <a:pPr marL="457200" lvl="0" indent="-457200">
              <a:buFont typeface="Wingdings" panose="05000000000000000000" pitchFamily="2" charset="2"/>
              <a:buChar char="q"/>
            </a:pPr>
            <a:r>
              <a:rPr lang="fr-FR" sz="2800" dirty="0"/>
              <a:t>Cause médicamenteuse : certaines chimiothérapies (anticancéreuse), digitaliques, ou lors d’une intoxication médicamenteuse</a:t>
            </a:r>
            <a:endParaRPr lang="fr-FR" sz="2400" dirty="0"/>
          </a:p>
        </p:txBody>
      </p:sp>
    </p:spTree>
    <p:extLst>
      <p:ext uri="{BB962C8B-B14F-4D97-AF65-F5344CB8AC3E}">
        <p14:creationId xmlns:p14="http://schemas.microsoft.com/office/powerpoint/2010/main" val="374615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08650" y="1158875"/>
            <a:ext cx="8915400" cy="975456"/>
          </a:xfrm>
          <a:prstGeom prst="rect">
            <a:avLst/>
          </a:prstGeom>
          <a:solidFill>
            <a:schemeClr val="tx2">
              <a:lumMod val="20000"/>
              <a:lumOff val="80000"/>
            </a:schemeClr>
          </a:solidFill>
          <a:ln>
            <a:solidFill>
              <a:schemeClr val="tx2"/>
            </a:solidFill>
          </a:ln>
        </p:spPr>
        <p:txBody>
          <a:bodyPr vert="horz" wrap="square" lIns="0" tIns="66862" rIns="0" bIns="0" rtlCol="0">
            <a:spAutoFit/>
          </a:bodyPr>
          <a:lstStyle/>
          <a:p>
            <a:pPr>
              <a:spcBef>
                <a:spcPts val="140"/>
              </a:spcBef>
            </a:pPr>
            <a:r>
              <a:rPr lang="fr-FR" b="1" dirty="0" smtClean="0"/>
              <a:t>Les </a:t>
            </a:r>
            <a:r>
              <a:rPr lang="fr-FR" b="1" dirty="0"/>
              <a:t>objectifs pédagogiques </a:t>
            </a:r>
            <a:endParaRPr sz="5500" dirty="0">
              <a:latin typeface="Cambria"/>
              <a:cs typeface="Cambria"/>
            </a:endParaRPr>
          </a:p>
        </p:txBody>
      </p:sp>
      <p:sp>
        <p:nvSpPr>
          <p:cNvPr id="3" name="Rectangle 2"/>
          <p:cNvSpPr/>
          <p:nvPr/>
        </p:nvSpPr>
        <p:spPr>
          <a:xfrm>
            <a:off x="2508250" y="5331510"/>
            <a:ext cx="15316200" cy="1323439"/>
          </a:xfrm>
          <a:prstGeom prst="rect">
            <a:avLst/>
          </a:prstGeom>
          <a:solidFill>
            <a:schemeClr val="bg1">
              <a:lumMod val="95000"/>
            </a:schemeClr>
          </a:solidFill>
          <a:ln>
            <a:solidFill>
              <a:schemeClr val="tx1"/>
            </a:solidFill>
          </a:ln>
        </p:spPr>
        <p:txBody>
          <a:bodyPr wrap="square">
            <a:spAutoFit/>
          </a:bodyPr>
          <a:lstStyle/>
          <a:p>
            <a:pPr marL="89535" algn="ctr">
              <a:spcAft>
                <a:spcPts val="0"/>
              </a:spcAft>
            </a:pPr>
            <a:r>
              <a:rPr lang="fr-FR" sz="4000" dirty="0" smtClean="0">
                <a:effectLst/>
                <a:latin typeface="Calibri" panose="020F0502020204030204" pitchFamily="34" charset="0"/>
                <a:ea typeface="Calibri" panose="020F0502020204030204" pitchFamily="34" charset="0"/>
              </a:rPr>
              <a:t>Devant</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des</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vomissements</a:t>
            </a:r>
            <a:r>
              <a:rPr lang="fr-FR" sz="4000" spc="-1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argumenter</a:t>
            </a:r>
            <a:r>
              <a:rPr lang="fr-FR" sz="4000" spc="-4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les</a:t>
            </a:r>
            <a:r>
              <a:rPr lang="fr-FR" sz="4000" spc="-15"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principales</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hypothèses</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diagnostiques</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et</a:t>
            </a:r>
            <a:r>
              <a:rPr lang="fr-FR" sz="4000" spc="-2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justifier</a:t>
            </a:r>
            <a:r>
              <a:rPr lang="fr-FR" sz="4000" spc="-40" dirty="0" smtClean="0">
                <a:effectLst/>
                <a:latin typeface="Calibri" panose="020F0502020204030204" pitchFamily="34" charset="0"/>
                <a:ea typeface="Calibri" panose="020F0502020204030204" pitchFamily="34" charset="0"/>
              </a:rPr>
              <a:t> </a:t>
            </a:r>
            <a:r>
              <a:rPr lang="fr-FR" sz="4000" dirty="0" smtClean="0">
                <a:effectLst/>
                <a:latin typeface="Calibri" panose="020F0502020204030204" pitchFamily="34" charset="0"/>
                <a:ea typeface="Calibri" panose="020F0502020204030204" pitchFamily="34" charset="0"/>
              </a:rPr>
              <a:t>les examens complémentaires pertinents.</a:t>
            </a:r>
            <a:endParaRPr lang="fr-FR" sz="4000" dirty="0">
              <a:effectLst/>
              <a:latin typeface="Calibri" panose="020F0502020204030204" pitchFamily="34" charset="0"/>
              <a:ea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2279650" y="4283075"/>
            <a:ext cx="15262511" cy="1015663"/>
          </a:xfrm>
          <a:prstGeom prst="rect">
            <a:avLst/>
          </a:prstGeom>
          <a:ln>
            <a:solidFill>
              <a:schemeClr val="tx1"/>
            </a:solidFill>
          </a:ln>
        </p:spPr>
        <p:txBody>
          <a:bodyPr wrap="none">
            <a:spAutoFit/>
          </a:bodyPr>
          <a:lstStyle/>
          <a:p>
            <a:r>
              <a:rPr lang="fr-FR" sz="6000" dirty="0" smtClean="0">
                <a:solidFill>
                  <a:srgbClr val="FF0000"/>
                </a:solidFill>
                <a:latin typeface="Calibri" panose="020F0502020204030204" pitchFamily="34" charset="0"/>
                <a:ea typeface="Calibri" panose="020F0502020204030204" pitchFamily="34" charset="0"/>
              </a:rPr>
              <a:t>Vomissements </a:t>
            </a:r>
            <a:r>
              <a:rPr lang="fr-FR" sz="6000" dirty="0" smtClean="0">
                <a:solidFill>
                  <a:srgbClr val="FF0000"/>
                </a:solidFill>
                <a:effectLst/>
                <a:latin typeface="Calibri" panose="020F0502020204030204" pitchFamily="34" charset="0"/>
                <a:ea typeface="Calibri" panose="020F0502020204030204" pitchFamily="34" charset="0"/>
              </a:rPr>
              <a:t> </a:t>
            </a:r>
            <a:r>
              <a:rPr lang="fr-FR" sz="6000" dirty="0" err="1" smtClean="0">
                <a:solidFill>
                  <a:srgbClr val="FF0000"/>
                </a:solidFill>
                <a:effectLst/>
                <a:latin typeface="Calibri" panose="020F0502020204030204" pitchFamily="34" charset="0"/>
                <a:ea typeface="Calibri" panose="020F0502020204030204" pitchFamily="34" charset="0"/>
              </a:rPr>
              <a:t>sub-aigus</a:t>
            </a:r>
            <a:r>
              <a:rPr lang="fr-FR" sz="6000" dirty="0" smtClean="0">
                <a:solidFill>
                  <a:srgbClr val="FF0000"/>
                </a:solidFill>
                <a:effectLst/>
                <a:latin typeface="Calibri" panose="020F0502020204030204" pitchFamily="34" charset="0"/>
                <a:ea typeface="Calibri" panose="020F0502020204030204" pitchFamily="34" charset="0"/>
              </a:rPr>
              <a:t> ou chronique &gt;7jours  </a:t>
            </a:r>
            <a:endParaRPr lang="fr-FR" sz="6000" dirty="0"/>
          </a:p>
        </p:txBody>
      </p:sp>
    </p:spTree>
    <p:extLst>
      <p:ext uri="{BB962C8B-B14F-4D97-AF65-F5344CB8AC3E}">
        <p14:creationId xmlns:p14="http://schemas.microsoft.com/office/powerpoint/2010/main" val="23805354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27850" y="854075"/>
            <a:ext cx="5171609" cy="584775"/>
          </a:xfrm>
          <a:prstGeom prst="rect">
            <a:avLst/>
          </a:prstGeom>
          <a:solidFill>
            <a:srgbClr val="FFC000"/>
          </a:solidFill>
          <a:ln>
            <a:solidFill>
              <a:schemeClr val="tx1"/>
            </a:solidFill>
          </a:ln>
        </p:spPr>
        <p:txBody>
          <a:bodyPr wrap="none">
            <a:spAutoFit/>
          </a:bodyPr>
          <a:lstStyle/>
          <a:p>
            <a:r>
              <a:rPr lang="fr-FR" sz="3200" b="1" dirty="0" smtClean="0"/>
              <a:t>Vomissements chronique</a:t>
            </a:r>
            <a:endParaRPr lang="fr-FR" sz="3200" b="1" dirty="0"/>
          </a:p>
        </p:txBody>
      </p:sp>
      <p:sp>
        <p:nvSpPr>
          <p:cNvPr id="3" name="Rectangle 2"/>
          <p:cNvSpPr/>
          <p:nvPr/>
        </p:nvSpPr>
        <p:spPr>
          <a:xfrm>
            <a:off x="2889250" y="2301875"/>
            <a:ext cx="14209686" cy="7848302"/>
          </a:xfrm>
          <a:prstGeom prst="rect">
            <a:avLst/>
          </a:prstGeom>
          <a:solidFill>
            <a:schemeClr val="bg2"/>
          </a:solidFill>
          <a:ln>
            <a:solidFill>
              <a:schemeClr val="tx1"/>
            </a:solidFill>
          </a:ln>
        </p:spPr>
        <p:txBody>
          <a:bodyPr wrap="square">
            <a:spAutoFit/>
          </a:bodyPr>
          <a:lstStyle/>
          <a:p>
            <a:r>
              <a:rPr lang="fr-FR" sz="3200" dirty="0"/>
              <a:t> </a:t>
            </a:r>
          </a:p>
          <a:p>
            <a:pPr marL="457200" lvl="0" indent="-457200">
              <a:buFont typeface="Wingdings" panose="05000000000000000000" pitchFamily="2" charset="2"/>
              <a:buChar char="q"/>
            </a:pPr>
            <a:r>
              <a:rPr lang="fr-FR" sz="3200" dirty="0">
                <a:solidFill>
                  <a:srgbClr val="FF0000"/>
                </a:solidFill>
              </a:rPr>
              <a:t>Les sténoses partielles digestives </a:t>
            </a:r>
            <a:r>
              <a:rPr lang="fr-FR" sz="3200" dirty="0"/>
              <a:t>: obstruction digestive haute ou basse</a:t>
            </a:r>
            <a:endParaRPr lang="fr-FR" sz="2800" dirty="0"/>
          </a:p>
          <a:p>
            <a:pPr lvl="1"/>
            <a:r>
              <a:rPr lang="fr-FR" sz="3200" dirty="0" smtClean="0"/>
              <a:t>-Sténose </a:t>
            </a:r>
            <a:r>
              <a:rPr lang="fr-FR" sz="3200" dirty="0"/>
              <a:t>du pylore +++ : vomissements postprandiaux tardifs.</a:t>
            </a:r>
            <a:endParaRPr lang="fr-FR" sz="2800" dirty="0"/>
          </a:p>
          <a:p>
            <a:pPr lvl="1"/>
            <a:r>
              <a:rPr lang="fr-FR" sz="3200" dirty="0"/>
              <a:t>Au cours des ulcères duodénaux</a:t>
            </a:r>
            <a:endParaRPr lang="fr-FR" sz="2800" dirty="0"/>
          </a:p>
          <a:p>
            <a:pPr lvl="1"/>
            <a:r>
              <a:rPr lang="fr-FR" sz="3200" dirty="0" smtClean="0"/>
              <a:t>-Des </a:t>
            </a:r>
            <a:r>
              <a:rPr lang="fr-FR" sz="3200" dirty="0"/>
              <a:t>cancers digestifs : gastrique ou du pancréas, </a:t>
            </a:r>
            <a:r>
              <a:rPr lang="fr-FR" sz="3200" dirty="0" smtClean="0"/>
              <a:t>colique</a:t>
            </a:r>
          </a:p>
          <a:p>
            <a:pPr lvl="1"/>
            <a:endParaRPr lang="fr-FR" sz="2800" dirty="0"/>
          </a:p>
          <a:p>
            <a:pPr marL="457200" lvl="0" indent="-457200">
              <a:buFont typeface="Wingdings" panose="05000000000000000000" pitchFamily="2" charset="2"/>
              <a:buChar char="q"/>
            </a:pPr>
            <a:r>
              <a:rPr lang="fr-FR" sz="3200" dirty="0">
                <a:solidFill>
                  <a:srgbClr val="FF0000"/>
                </a:solidFill>
              </a:rPr>
              <a:t>Les troubles de la motricité digestive :</a:t>
            </a:r>
            <a:endParaRPr lang="fr-FR" sz="2800" dirty="0">
              <a:solidFill>
                <a:srgbClr val="FF0000"/>
              </a:solidFill>
            </a:endParaRPr>
          </a:p>
          <a:p>
            <a:pPr lvl="1"/>
            <a:r>
              <a:rPr lang="fr-FR" sz="3200" dirty="0" smtClean="0"/>
              <a:t>-Dans </a:t>
            </a:r>
            <a:r>
              <a:rPr lang="fr-FR" sz="3200" dirty="0"/>
              <a:t>les gastrectomies partielles, chirurgie gastrique</a:t>
            </a:r>
            <a:endParaRPr lang="fr-FR" sz="2800" dirty="0"/>
          </a:p>
          <a:p>
            <a:pPr lvl="1"/>
            <a:r>
              <a:rPr lang="fr-FR" sz="3200" dirty="0" smtClean="0"/>
              <a:t>-La </a:t>
            </a:r>
            <a:r>
              <a:rPr lang="fr-FR" sz="3200" dirty="0" err="1"/>
              <a:t>gastroparésie</a:t>
            </a:r>
            <a:r>
              <a:rPr lang="fr-FR" sz="3200" dirty="0"/>
              <a:t> diabétique (neuropathie).</a:t>
            </a:r>
            <a:endParaRPr lang="fr-FR" sz="2800" dirty="0"/>
          </a:p>
          <a:p>
            <a:pPr lvl="1"/>
            <a:r>
              <a:rPr lang="fr-FR" sz="3200" dirty="0" smtClean="0"/>
              <a:t>-Pseudo-obstruction </a:t>
            </a:r>
            <a:r>
              <a:rPr lang="fr-FR" sz="3200" dirty="0"/>
              <a:t>intestinale : </a:t>
            </a:r>
            <a:r>
              <a:rPr lang="fr-FR" sz="3200" dirty="0" smtClean="0"/>
              <a:t>myopathie</a:t>
            </a:r>
          </a:p>
          <a:p>
            <a:pPr lvl="1"/>
            <a:endParaRPr lang="fr-FR" sz="2800" dirty="0"/>
          </a:p>
          <a:p>
            <a:pPr marL="457200" lvl="0" indent="-457200">
              <a:buFont typeface="Wingdings" panose="05000000000000000000" pitchFamily="2" charset="2"/>
              <a:buChar char="q"/>
            </a:pPr>
            <a:r>
              <a:rPr lang="fr-FR" sz="3200" dirty="0">
                <a:solidFill>
                  <a:srgbClr val="FF0000"/>
                </a:solidFill>
              </a:rPr>
              <a:t>Les vomissements psychogènes :</a:t>
            </a:r>
            <a:endParaRPr lang="fr-FR" sz="2800" dirty="0">
              <a:solidFill>
                <a:srgbClr val="FF0000"/>
              </a:solidFill>
            </a:endParaRPr>
          </a:p>
          <a:p>
            <a:pPr lvl="1"/>
            <a:r>
              <a:rPr lang="fr-FR" sz="3200" dirty="0" smtClean="0"/>
              <a:t>-Etat </a:t>
            </a:r>
            <a:r>
              <a:rPr lang="fr-FR" sz="3200" dirty="0"/>
              <a:t>névrotique : les vomissements sont post prandiaux ou au milieu des repas, partiels et l'état nutritionnel est habituellement correct.</a:t>
            </a:r>
            <a:endParaRPr lang="fr-FR" sz="2800" dirty="0"/>
          </a:p>
          <a:p>
            <a:pPr lvl="1"/>
            <a:r>
              <a:rPr lang="fr-FR" sz="3200" dirty="0" smtClean="0"/>
              <a:t>-Parfois </a:t>
            </a:r>
            <a:r>
              <a:rPr lang="fr-FR" sz="3200" dirty="0"/>
              <a:t>troubles sévères du comportement alimentaires : Boulimie.</a:t>
            </a:r>
            <a:endParaRPr lang="fr-FR" sz="2800" dirty="0"/>
          </a:p>
          <a:p>
            <a:pPr lvl="0"/>
            <a:r>
              <a:rPr lang="fr-FR" sz="3200" dirty="0"/>
              <a:t>Grossesse : Notamment lors du 1</a:t>
            </a:r>
            <a:r>
              <a:rPr lang="fr-FR" sz="3200" baseline="30000" dirty="0"/>
              <a:t>er</a:t>
            </a:r>
            <a:r>
              <a:rPr lang="fr-FR" sz="3200" dirty="0"/>
              <a:t> trimestre.</a:t>
            </a:r>
            <a:endParaRPr lang="fr-FR" sz="2800" dirty="0"/>
          </a:p>
        </p:txBody>
      </p:sp>
    </p:spTree>
    <p:extLst>
      <p:ext uri="{BB962C8B-B14F-4D97-AF65-F5344CB8AC3E}">
        <p14:creationId xmlns:p14="http://schemas.microsoft.com/office/powerpoint/2010/main" val="220443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4050" y="1006475"/>
            <a:ext cx="5763116" cy="735586"/>
          </a:xfrm>
          <a:prstGeom prst="rect">
            <a:avLst/>
          </a:prstGeom>
          <a:solidFill>
            <a:srgbClr val="FFFF00"/>
          </a:solidFill>
          <a:ln>
            <a:solidFill>
              <a:schemeClr val="tx1"/>
            </a:solidFill>
          </a:ln>
        </p:spPr>
        <p:txBody>
          <a:bodyPr wrap="none">
            <a:spAutoFit/>
          </a:bodyPr>
          <a:lstStyle/>
          <a:p>
            <a:pPr marL="457200">
              <a:lnSpc>
                <a:spcPct val="95000"/>
              </a:lnSpc>
              <a:spcAft>
                <a:spcPts val="0"/>
              </a:spcAft>
            </a:pPr>
            <a:r>
              <a:rPr lang="fr-FR" sz="4400" b="1" dirty="0" smtClean="0">
                <a:solidFill>
                  <a:srgbClr val="000000"/>
                </a:solidFill>
                <a:effectLst/>
                <a:latin typeface="Calibri" panose="020F0502020204030204" pitchFamily="34" charset="0"/>
                <a:ea typeface="Times New Roman" panose="02020603050405020304" pitchFamily="18" charset="0"/>
              </a:rPr>
              <a:t>Points forts à retenir </a:t>
            </a:r>
            <a:endParaRPr lang="fr-FR" sz="28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2508250" y="3368675"/>
            <a:ext cx="15177842" cy="4832092"/>
          </a:xfrm>
          <a:prstGeom prst="rect">
            <a:avLst/>
          </a:prstGeom>
          <a:solidFill>
            <a:schemeClr val="bg2"/>
          </a:solidFill>
          <a:ln>
            <a:solidFill>
              <a:schemeClr val="tx1"/>
            </a:solidFill>
          </a:ln>
        </p:spPr>
        <p:txBody>
          <a:bodyPr wrap="square">
            <a:spAutoFit/>
          </a:bodyPr>
          <a:lstStyle/>
          <a:p>
            <a:pPr marL="571500" indent="-571500">
              <a:buFont typeface="Wingdings" panose="05000000000000000000" pitchFamily="2" charset="2"/>
              <a:buChar char="q"/>
            </a:pPr>
            <a:r>
              <a:rPr lang="fr-FR" sz="4400" dirty="0"/>
              <a:t>Les vomissements sont un motif fréquent de consultation relevant de causes multiples digestives ou extra-digestives</a:t>
            </a:r>
            <a:r>
              <a:rPr lang="fr-FR" sz="4400" dirty="0" smtClean="0"/>
              <a:t>.</a:t>
            </a:r>
          </a:p>
          <a:p>
            <a:endParaRPr lang="fr-FR" sz="4400" dirty="0"/>
          </a:p>
          <a:p>
            <a:pPr marL="571500" indent="-571500">
              <a:buFont typeface="Wingdings" panose="05000000000000000000" pitchFamily="2" charset="2"/>
              <a:buChar char="q"/>
            </a:pPr>
            <a:r>
              <a:rPr lang="fr-FR" sz="4400" dirty="0"/>
              <a:t>Une anamnèse et un examen clinique complet permettent souvent d’orienter l’enquête étiologique et de rechercher des complications à traiter rapidement.</a:t>
            </a:r>
          </a:p>
        </p:txBody>
      </p:sp>
    </p:spTree>
    <p:extLst>
      <p:ext uri="{BB962C8B-B14F-4D97-AF65-F5344CB8AC3E}">
        <p14:creationId xmlns:p14="http://schemas.microsoft.com/office/powerpoint/2010/main" val="1252673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36650" y="10074275"/>
            <a:ext cx="18219420" cy="0"/>
          </a:xfrm>
          <a:custGeom>
            <a:avLst/>
            <a:gdLst/>
            <a:ahLst/>
            <a:cxnLst/>
            <a:rect l="l" t="t" r="r" b="b"/>
            <a:pathLst>
              <a:path w="18219420">
                <a:moveTo>
                  <a:pt x="0" y="0"/>
                </a:moveTo>
                <a:lnTo>
                  <a:pt x="18219341" y="0"/>
                </a:lnTo>
              </a:path>
            </a:pathLst>
          </a:custGeom>
          <a:ln w="23559">
            <a:solidFill>
              <a:srgbClr val="0C1823"/>
            </a:solidFill>
          </a:ln>
        </p:spPr>
        <p:txBody>
          <a:bodyPr wrap="square" lIns="0" tIns="0" rIns="0" bIns="0" rtlCol="0"/>
          <a:lstStyle/>
          <a:p>
            <a:endParaRPr/>
          </a:p>
        </p:txBody>
      </p:sp>
      <p:sp>
        <p:nvSpPr>
          <p:cNvPr id="7" name="Rectangle 6"/>
          <p:cNvSpPr/>
          <p:nvPr/>
        </p:nvSpPr>
        <p:spPr>
          <a:xfrm>
            <a:off x="4413250" y="776872"/>
            <a:ext cx="3746538" cy="1080296"/>
          </a:xfrm>
          <a:prstGeom prst="rect">
            <a:avLst/>
          </a:prstGeom>
          <a:solidFill>
            <a:schemeClr val="tx2">
              <a:lumMod val="20000"/>
              <a:lumOff val="80000"/>
            </a:schemeClr>
          </a:solidFill>
          <a:ln>
            <a:solidFill>
              <a:schemeClr val="tx2"/>
            </a:solidFill>
          </a:ln>
        </p:spPr>
        <p:txBody>
          <a:bodyPr wrap="none">
            <a:spAutoFit/>
          </a:bodyPr>
          <a:lstStyle/>
          <a:p>
            <a:pPr>
              <a:lnSpc>
                <a:spcPct val="107000"/>
              </a:lnSpc>
              <a:spcAft>
                <a:spcPts val="800"/>
              </a:spcAft>
            </a:pPr>
            <a:r>
              <a:rPr lang="fr-FR" sz="6000" b="1" dirty="0">
                <a:solidFill>
                  <a:srgbClr val="262626"/>
                </a:solidFill>
                <a:latin typeface="Calibri" panose="020F0502020204030204" pitchFamily="34" charset="0"/>
                <a:ea typeface="Times New Roman" panose="02020603050405020304" pitchFamily="18" charset="0"/>
                <a:cs typeface="Calibri" panose="020F0502020204030204" pitchFamily="34" charset="0"/>
              </a:rPr>
              <a:t>D</a:t>
            </a:r>
            <a:r>
              <a:rPr lang="fr-FR" sz="60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éfinitions</a:t>
            </a:r>
            <a:r>
              <a:rPr lang="fr-FR" sz="18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a:t>
            </a:r>
            <a:endParaRPr lang="fr-FR" sz="105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1136650" y="2739980"/>
            <a:ext cx="15849600" cy="5509200"/>
          </a:xfrm>
          <a:prstGeom prst="rect">
            <a:avLst/>
          </a:prstGeom>
          <a:solidFill>
            <a:schemeClr val="bg2"/>
          </a:solidFill>
          <a:ln>
            <a:solidFill>
              <a:schemeClr val="tx2"/>
            </a:solidFill>
          </a:ln>
        </p:spPr>
        <p:txBody>
          <a:bodyPr wrap="square">
            <a:spAutoFit/>
          </a:bodyPr>
          <a:lstStyle/>
          <a:p>
            <a:pPr lvl="0" rtl="0"/>
            <a:r>
              <a:rPr lang="fr-FR" sz="4400" dirty="0"/>
              <a:t>C'est le </a:t>
            </a:r>
            <a:r>
              <a:rPr lang="fr-FR" sz="4400" b="1" dirty="0"/>
              <a:t>rejet brutal </a:t>
            </a:r>
            <a:r>
              <a:rPr lang="fr-FR" sz="4400" dirty="0"/>
              <a:t>par la bouche d’une partie ou de la totalité </a:t>
            </a:r>
            <a:r>
              <a:rPr lang="fr-FR" sz="4400" b="1" dirty="0"/>
              <a:t>du contenu de L’estomac</a:t>
            </a:r>
            <a:r>
              <a:rPr lang="fr-FR" sz="4400" dirty="0"/>
              <a:t>. Ils sont souvent précédés, accompagnés ou remplacés par </a:t>
            </a:r>
            <a:r>
              <a:rPr lang="fr-FR" sz="4400" b="1" dirty="0">
                <a:solidFill>
                  <a:srgbClr val="FF0000"/>
                </a:solidFill>
              </a:rPr>
              <a:t>des nausées</a:t>
            </a:r>
            <a:r>
              <a:rPr lang="fr-FR" sz="4400" dirty="0" smtClean="0"/>
              <a:t>.</a:t>
            </a:r>
          </a:p>
          <a:p>
            <a:pPr lvl="0" rtl="0"/>
            <a:endParaRPr lang="fr-FR" sz="4400" dirty="0"/>
          </a:p>
          <a:p>
            <a:pPr lvl="0"/>
            <a:r>
              <a:rPr lang="fr-FR" sz="4400" b="1" u="sng" dirty="0">
                <a:solidFill>
                  <a:srgbClr val="FF0000"/>
                </a:solidFill>
              </a:rPr>
              <a:t>La nausée : </a:t>
            </a:r>
            <a:r>
              <a:rPr lang="fr-FR" sz="4400" dirty="0"/>
              <a:t>C'est un phénomène subjectif, désagréable provenant du tractus digestif haut, associé à une sensation d'envie de vomir ressentie au niveau de la gorge ou à l’épigastre, elle n’est pas toujours suivie de vomissements.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3450" y="3368675"/>
            <a:ext cx="14782800" cy="3785652"/>
          </a:xfrm>
          <a:prstGeom prst="rect">
            <a:avLst/>
          </a:prstGeom>
          <a:solidFill>
            <a:srgbClr val="FFFF00"/>
          </a:solidFill>
          <a:ln>
            <a:solidFill>
              <a:schemeClr val="tx1"/>
            </a:solidFill>
          </a:ln>
        </p:spPr>
        <p:txBody>
          <a:bodyPr wrap="square">
            <a:spAutoFit/>
          </a:bodyPr>
          <a:lstStyle/>
          <a:p>
            <a:pPr marL="89535" marR="156845" algn="ctr">
              <a:spcAft>
                <a:spcPts val="0"/>
              </a:spcAft>
            </a:pPr>
            <a:r>
              <a:rPr lang="fr-FR" sz="4800" b="1" dirty="0" smtClean="0">
                <a:effectLst/>
                <a:latin typeface="Calibri" panose="020F0502020204030204" pitchFamily="34" charset="0"/>
                <a:ea typeface="Calibri" panose="020F0502020204030204" pitchFamily="34" charset="0"/>
              </a:rPr>
              <a:t>Le vomissement </a:t>
            </a:r>
            <a:r>
              <a:rPr lang="fr-FR" sz="4800" dirty="0" smtClean="0">
                <a:effectLst/>
                <a:latin typeface="Calibri" panose="020F0502020204030204" pitchFamily="34" charset="0"/>
                <a:ea typeface="Calibri" panose="020F0502020204030204" pitchFamily="34" charset="0"/>
              </a:rPr>
              <a:t>est un </a:t>
            </a:r>
            <a:r>
              <a:rPr lang="fr-FR" sz="4800" b="1" dirty="0" smtClean="0">
                <a:effectLst/>
                <a:latin typeface="Calibri" panose="020F0502020204030204" pitchFamily="34" charset="0"/>
                <a:ea typeface="Calibri" panose="020F0502020204030204" pitchFamily="34" charset="0"/>
              </a:rPr>
              <a:t>symptôme fonctionnel </a:t>
            </a:r>
            <a:r>
              <a:rPr lang="fr-FR" sz="4800" dirty="0" smtClean="0">
                <a:effectLst/>
                <a:latin typeface="Calibri" panose="020F0502020204030204" pitchFamily="34" charset="0"/>
                <a:ea typeface="Calibri" panose="020F0502020204030204" pitchFamily="34" charset="0"/>
              </a:rPr>
              <a:t>dénué de spécificité qui relève de plusieurs causes,</a:t>
            </a:r>
            <a:r>
              <a:rPr lang="fr-FR" sz="4800" spc="-3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il</a:t>
            </a:r>
            <a:r>
              <a:rPr lang="fr-FR" sz="4800" spc="-3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accompagne</a:t>
            </a:r>
            <a:r>
              <a:rPr lang="fr-FR" sz="4800" spc="-20"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souvent des</a:t>
            </a:r>
            <a:r>
              <a:rPr lang="fr-FR" sz="4800" spc="-1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pathologies</a:t>
            </a:r>
            <a:r>
              <a:rPr lang="fr-FR" sz="4800" spc="-1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digestives</a:t>
            </a:r>
            <a:r>
              <a:rPr lang="fr-FR" sz="4800" spc="-1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(notamment</a:t>
            </a:r>
            <a:r>
              <a:rPr lang="fr-FR" sz="4800" spc="-20"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les</a:t>
            </a:r>
            <a:r>
              <a:rPr lang="fr-FR" sz="4800" spc="-1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urgences</a:t>
            </a:r>
            <a:r>
              <a:rPr lang="fr-FR" sz="4800" spc="-15" dirty="0" smtClean="0">
                <a:effectLst/>
                <a:latin typeface="Calibri" panose="020F0502020204030204" pitchFamily="34" charset="0"/>
                <a:ea typeface="Calibri" panose="020F0502020204030204" pitchFamily="34" charset="0"/>
              </a:rPr>
              <a:t> </a:t>
            </a:r>
            <a:r>
              <a:rPr lang="fr-FR" sz="4800" dirty="0" smtClean="0">
                <a:effectLst/>
                <a:latin typeface="Calibri" panose="020F0502020204030204" pitchFamily="34" charset="0"/>
                <a:ea typeface="Calibri" panose="020F0502020204030204" pitchFamily="34" charset="0"/>
              </a:rPr>
              <a:t>viscérales) ou être secondaire à de causes extra-digestives (neurosensorielles, ORL…</a:t>
            </a:r>
            <a:r>
              <a:rPr lang="fr-FR" sz="4800" dirty="0" err="1" smtClean="0">
                <a:effectLst/>
                <a:latin typeface="Calibri" panose="020F0502020204030204" pitchFamily="34" charset="0"/>
                <a:ea typeface="Calibri" panose="020F0502020204030204" pitchFamily="34" charset="0"/>
              </a:rPr>
              <a:t>etc</a:t>
            </a:r>
            <a:r>
              <a:rPr lang="fr-FR" sz="4800" dirty="0" smtClean="0">
                <a:effectLst/>
                <a:latin typeface="Calibri" panose="020F0502020204030204" pitchFamily="34" charset="0"/>
                <a:ea typeface="Calibri" panose="020F0502020204030204" pitchFamily="34" charset="0"/>
              </a:rPr>
              <a:t>).</a:t>
            </a:r>
            <a:endParaRPr lang="fr-FR" sz="4800" dirty="0">
              <a:effectLst/>
              <a:latin typeface="Calibri" panose="020F0502020204030204" pitchFamily="34" charset="0"/>
              <a:ea typeface="Calibri" panose="020F0502020204030204" pitchFamily="34" charset="0"/>
            </a:endParaRPr>
          </a:p>
        </p:txBody>
      </p:sp>
      <p:sp>
        <p:nvSpPr>
          <p:cNvPr id="3" name="Rectangle 2"/>
          <p:cNvSpPr/>
          <p:nvPr/>
        </p:nvSpPr>
        <p:spPr>
          <a:xfrm>
            <a:off x="4413250" y="776872"/>
            <a:ext cx="3804247" cy="1036438"/>
          </a:xfrm>
          <a:prstGeom prst="rect">
            <a:avLst/>
          </a:prstGeom>
          <a:solidFill>
            <a:schemeClr val="tx2">
              <a:lumMod val="20000"/>
              <a:lumOff val="80000"/>
            </a:schemeClr>
          </a:solidFill>
          <a:ln>
            <a:solidFill>
              <a:schemeClr val="tx2"/>
            </a:solidFill>
          </a:ln>
        </p:spPr>
        <p:txBody>
          <a:bodyPr wrap="none">
            <a:spAutoFit/>
          </a:bodyPr>
          <a:lstStyle/>
          <a:p>
            <a:pPr>
              <a:lnSpc>
                <a:spcPct val="107000"/>
              </a:lnSpc>
              <a:spcAft>
                <a:spcPts val="800"/>
              </a:spcAft>
            </a:pPr>
            <a:r>
              <a:rPr lang="fr-FR" sz="6000" b="1" dirty="0" smtClean="0">
                <a:solidFill>
                  <a:srgbClr val="262626"/>
                </a:solidFill>
                <a:latin typeface="Calibri" panose="020F0502020204030204" pitchFamily="34" charset="0"/>
                <a:ea typeface="Times New Roman" panose="02020603050405020304" pitchFamily="18" charset="0"/>
                <a:cs typeface="Calibri" panose="020F0502020204030204" pitchFamily="34" charset="0"/>
              </a:rPr>
              <a:t>A retenir …</a:t>
            </a:r>
            <a:r>
              <a:rPr lang="fr-FR" sz="1800" b="1" dirty="0" smtClean="0">
                <a:solidFill>
                  <a:srgbClr val="262626"/>
                </a:solidFill>
                <a:effectLst/>
                <a:latin typeface="Calibri" panose="020F0502020204030204" pitchFamily="34" charset="0"/>
                <a:ea typeface="Times New Roman" panose="02020603050405020304" pitchFamily="18" charset="0"/>
                <a:cs typeface="Calibri" panose="020F0502020204030204" pitchFamily="34" charset="0"/>
              </a:rPr>
              <a:t>:</a:t>
            </a:r>
            <a:endParaRPr lang="fr-FR" sz="105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4328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75250" y="4054475"/>
            <a:ext cx="9342622" cy="769441"/>
          </a:xfrm>
          <a:prstGeom prst="rect">
            <a:avLst/>
          </a:prstGeom>
          <a:solidFill>
            <a:schemeClr val="accent3"/>
          </a:solidFill>
          <a:ln>
            <a:solidFill>
              <a:schemeClr val="tx1"/>
            </a:solidFill>
          </a:ln>
        </p:spPr>
        <p:txBody>
          <a:bodyPr wrap="none">
            <a:spAutoFit/>
          </a:bodyPr>
          <a:lstStyle/>
          <a:p>
            <a:r>
              <a:rPr lang="fr-FR" sz="4400" dirty="0" smtClean="0">
                <a:effectLst/>
                <a:latin typeface="Calibri" panose="020F0502020204030204" pitchFamily="34" charset="0"/>
                <a:ea typeface="Calibri" panose="020F0502020204030204" pitchFamily="34" charset="0"/>
              </a:rPr>
              <a:t>II/MECANISME</a:t>
            </a:r>
            <a:r>
              <a:rPr lang="fr-FR" sz="4400" spc="-50" dirty="0" smtClean="0">
                <a:effectLst/>
                <a:latin typeface="Calibri" panose="020F0502020204030204" pitchFamily="34" charset="0"/>
                <a:ea typeface="Calibri" panose="020F0502020204030204" pitchFamily="34" charset="0"/>
              </a:rPr>
              <a:t> </a:t>
            </a:r>
            <a:r>
              <a:rPr lang="fr-FR" sz="4400" dirty="0" smtClean="0">
                <a:effectLst/>
                <a:latin typeface="Calibri" panose="020F0502020204030204" pitchFamily="34" charset="0"/>
                <a:ea typeface="Calibri" panose="020F0502020204030204" pitchFamily="34" charset="0"/>
              </a:rPr>
              <a:t>PHYSIOPATHOLOGIQUE</a:t>
            </a:r>
            <a:r>
              <a:rPr lang="fr-FR" sz="4400" spc="-25" dirty="0" smtClean="0">
                <a:effectLst/>
                <a:latin typeface="Calibri" panose="020F0502020204030204" pitchFamily="34" charset="0"/>
                <a:ea typeface="Calibri" panose="020F0502020204030204" pitchFamily="34" charset="0"/>
              </a:rPr>
              <a:t> </a:t>
            </a:r>
            <a:r>
              <a:rPr lang="fr-FR" sz="1800" u="sng" spc="-50" dirty="0" smtClean="0">
                <a:effectLst/>
                <a:latin typeface="Calibri" panose="020F0502020204030204" pitchFamily="34" charset="0"/>
                <a:ea typeface="Calibri" panose="020F0502020204030204" pitchFamily="34" charset="0"/>
              </a:rPr>
              <a:t>:</a:t>
            </a:r>
            <a:endParaRPr lang="fr-FR" dirty="0"/>
          </a:p>
        </p:txBody>
      </p:sp>
    </p:spTree>
    <p:extLst>
      <p:ext uri="{BB962C8B-B14F-4D97-AF65-F5344CB8AC3E}">
        <p14:creationId xmlns:p14="http://schemas.microsoft.com/office/powerpoint/2010/main" val="210333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1450" y="701675"/>
            <a:ext cx="16764000" cy="10459878"/>
          </a:xfrm>
          <a:prstGeom prst="rect">
            <a:avLst/>
          </a:prstGeom>
          <a:ln>
            <a:solidFill>
              <a:schemeClr val="tx1"/>
            </a:solidFill>
          </a:ln>
        </p:spPr>
      </p:pic>
    </p:spTree>
    <p:extLst>
      <p:ext uri="{BB962C8B-B14F-4D97-AF65-F5344CB8AC3E}">
        <p14:creationId xmlns:p14="http://schemas.microsoft.com/office/powerpoint/2010/main" val="4037838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37250" y="4435475"/>
            <a:ext cx="7117013" cy="830997"/>
          </a:xfrm>
          <a:prstGeom prst="rect">
            <a:avLst/>
          </a:prstGeom>
          <a:solidFill>
            <a:schemeClr val="accent3"/>
          </a:solidFill>
          <a:ln>
            <a:solidFill>
              <a:schemeClr val="tx1"/>
            </a:solidFill>
          </a:ln>
        </p:spPr>
        <p:txBody>
          <a:bodyPr wrap="none">
            <a:spAutoFit/>
          </a:bodyPr>
          <a:lstStyle/>
          <a:p>
            <a:pPr marL="89535">
              <a:spcBef>
                <a:spcPts val="1460"/>
              </a:spcBef>
              <a:spcAft>
                <a:spcPts val="0"/>
              </a:spcAft>
            </a:pPr>
            <a:r>
              <a:rPr lang="fr-FR" sz="4800" b="1" dirty="0" smtClean="0">
                <a:effectLst/>
                <a:uFill>
                  <a:solidFill>
                    <a:srgbClr val="000000"/>
                  </a:solidFill>
                </a:uFill>
                <a:latin typeface="Calibri" panose="020F0502020204030204" pitchFamily="34" charset="0"/>
                <a:ea typeface="Calibri" panose="020F0502020204030204" pitchFamily="34" charset="0"/>
              </a:rPr>
              <a:t>III/ETUDE</a:t>
            </a:r>
            <a:r>
              <a:rPr lang="fr-FR" sz="4800" b="1" spc="-45" dirty="0" smtClean="0">
                <a:effectLst/>
                <a:uFill>
                  <a:solidFill>
                    <a:srgbClr val="000000"/>
                  </a:solidFill>
                </a:uFill>
                <a:latin typeface="Calibri" panose="020F0502020204030204" pitchFamily="34" charset="0"/>
                <a:ea typeface="Calibri" panose="020F0502020204030204" pitchFamily="34" charset="0"/>
              </a:rPr>
              <a:t> </a:t>
            </a:r>
            <a:r>
              <a:rPr lang="fr-FR" sz="4800" b="1" dirty="0" smtClean="0">
                <a:effectLst/>
                <a:uFill>
                  <a:solidFill>
                    <a:srgbClr val="000000"/>
                  </a:solidFill>
                </a:uFill>
                <a:latin typeface="Calibri" panose="020F0502020204030204" pitchFamily="34" charset="0"/>
                <a:ea typeface="Calibri" panose="020F0502020204030204" pitchFamily="34" charset="0"/>
              </a:rPr>
              <a:t>SEMIOLOGIQUE</a:t>
            </a:r>
            <a:r>
              <a:rPr lang="fr-FR" sz="4800" b="1" spc="-40" dirty="0" smtClean="0">
                <a:effectLst/>
                <a:uFill>
                  <a:solidFill>
                    <a:srgbClr val="000000"/>
                  </a:solidFill>
                </a:uFill>
                <a:latin typeface="Calibri" panose="020F0502020204030204" pitchFamily="34" charset="0"/>
                <a:ea typeface="Calibri" panose="020F0502020204030204" pitchFamily="34" charset="0"/>
              </a:rPr>
              <a:t> </a:t>
            </a:r>
            <a:r>
              <a:rPr lang="fr-FR" sz="1800" b="1" u="sng" spc="-50" dirty="0" smtClean="0">
                <a:effectLst/>
                <a:uFill>
                  <a:solidFill>
                    <a:srgbClr val="000000"/>
                  </a:solidFill>
                </a:uFill>
                <a:latin typeface="Calibri" panose="020F0502020204030204" pitchFamily="34" charset="0"/>
                <a:ea typeface="Calibri" panose="020F0502020204030204" pitchFamily="34" charset="0"/>
              </a:rPr>
              <a:t>:</a:t>
            </a:r>
            <a:endParaRPr lang="fr-FR" sz="1800" b="1" u="sng" dirty="0">
              <a:effectLst/>
              <a:uFill>
                <a:solidFill>
                  <a:srgbClr val="000000"/>
                </a:solidFill>
              </a:u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35812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32850" y="854075"/>
            <a:ext cx="3653564" cy="816827"/>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400" b="1" dirty="0" smtClean="0">
                <a:solidFill>
                  <a:srgbClr val="262626"/>
                </a:solidFill>
                <a:latin typeface="Calibri" panose="020F0502020204030204" pitchFamily="34" charset="0"/>
                <a:ea typeface="Calibri" panose="020F0502020204030204" pitchFamily="34" charset="0"/>
                <a:cs typeface="Calibri" panose="020F0502020204030204" pitchFamily="34" charset="0"/>
              </a:rPr>
              <a:t>A-l ’anamnèse </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3041650" y="2530475"/>
            <a:ext cx="15163800" cy="6186309"/>
          </a:xfrm>
          <a:prstGeom prst="rect">
            <a:avLst/>
          </a:prstGeom>
          <a:solidFill>
            <a:schemeClr val="bg2"/>
          </a:solidFill>
          <a:ln>
            <a:solidFill>
              <a:schemeClr val="tx1"/>
            </a:solidFill>
          </a:ln>
        </p:spPr>
        <p:txBody>
          <a:bodyPr wrap="square">
            <a:spAutoFit/>
          </a:bodyPr>
          <a:lstStyle/>
          <a:p>
            <a:r>
              <a:rPr lang="fr-FR" sz="4400" dirty="0"/>
              <a:t>Permet de </a:t>
            </a:r>
            <a:r>
              <a:rPr lang="fr-FR" sz="4400" dirty="0" smtClean="0"/>
              <a:t>préciser : </a:t>
            </a:r>
            <a:endParaRPr lang="fr-FR" sz="4400" dirty="0"/>
          </a:p>
          <a:p>
            <a:pPr marL="571500" lvl="0" indent="-571500">
              <a:buFont typeface="Wingdings" panose="05000000000000000000" pitchFamily="2" charset="2"/>
              <a:buChar char="q"/>
            </a:pPr>
            <a:r>
              <a:rPr lang="fr-FR" sz="4400" dirty="0"/>
              <a:t>Les antécédents médicaux (maladie ulcéreuse, migraine…), chirurgicaux et gynécologiques</a:t>
            </a:r>
            <a:r>
              <a:rPr lang="fr-FR" sz="4400" dirty="0" smtClean="0"/>
              <a:t>.</a:t>
            </a:r>
          </a:p>
          <a:p>
            <a:pPr lvl="0"/>
            <a:endParaRPr lang="fr-FR" sz="4400" dirty="0"/>
          </a:p>
          <a:p>
            <a:pPr marL="571500" lvl="0" indent="-571500">
              <a:buFont typeface="Wingdings" panose="05000000000000000000" pitchFamily="2" charset="2"/>
              <a:buChar char="q"/>
            </a:pPr>
            <a:r>
              <a:rPr lang="fr-FR" sz="4400" dirty="0"/>
              <a:t>La prise de médicaments (chimiothérapie) ou de cas similaires dans l'entourage (intoxication alimentaire </a:t>
            </a:r>
            <a:r>
              <a:rPr lang="fr-FR" sz="4400" dirty="0" smtClean="0"/>
              <a:t>…).</a:t>
            </a:r>
          </a:p>
          <a:p>
            <a:pPr lvl="0"/>
            <a:endParaRPr lang="fr-FR" sz="4400" dirty="0"/>
          </a:p>
          <a:p>
            <a:pPr marL="571500" indent="-571500">
              <a:buFont typeface="Wingdings" panose="05000000000000000000" pitchFamily="2" charset="2"/>
              <a:buChar char="q"/>
            </a:pPr>
            <a:r>
              <a:rPr lang="fr-FR" sz="4400" dirty="0"/>
              <a:t>Préciser les caractères sémiologiques des vomissements : </a:t>
            </a:r>
            <a:r>
              <a:rPr lang="fr-FR" sz="4400" b="1" dirty="0">
                <a:solidFill>
                  <a:srgbClr val="FF0000"/>
                </a:solidFill>
              </a:rPr>
              <a:t>nature et signes d’accompagnements</a:t>
            </a:r>
            <a:r>
              <a:rPr lang="fr-FR" sz="4400" dirty="0"/>
              <a:t>. </a:t>
            </a:r>
            <a:endParaRPr lang="fr-FR" sz="4800" dirty="0" smtClean="0">
              <a:effectLst/>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19550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03850" y="930275"/>
            <a:ext cx="8371202" cy="750975"/>
          </a:xfrm>
          <a:prstGeom prst="rect">
            <a:avLst/>
          </a:prstGeom>
          <a:solidFill>
            <a:schemeClr val="accent3"/>
          </a:solidFill>
          <a:ln>
            <a:solidFill>
              <a:schemeClr val="tx1"/>
            </a:solidFill>
          </a:ln>
        </p:spPr>
        <p:txBody>
          <a:bodyPr wrap="none">
            <a:spAutoFit/>
          </a:bodyPr>
          <a:lstStyle/>
          <a:p>
            <a:pPr>
              <a:lnSpc>
                <a:spcPct val="107000"/>
              </a:lnSpc>
              <a:spcAft>
                <a:spcPts val="800"/>
              </a:spcAft>
            </a:pPr>
            <a:r>
              <a:rPr lang="fr-FR" sz="4000" dirty="0" smtClean="0"/>
              <a:t>1-les </a:t>
            </a:r>
            <a:r>
              <a:rPr lang="fr-FR" sz="4000" dirty="0"/>
              <a:t>caractères des vomissements </a:t>
            </a:r>
            <a:endParaRPr lang="fr-FR" sz="4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441450" y="2759075"/>
            <a:ext cx="16992599" cy="6432530"/>
          </a:xfrm>
          <a:prstGeom prst="rect">
            <a:avLst/>
          </a:prstGeom>
          <a:solidFill>
            <a:schemeClr val="bg2"/>
          </a:solidFill>
          <a:ln>
            <a:solidFill>
              <a:schemeClr val="tx1"/>
            </a:solidFill>
          </a:ln>
        </p:spPr>
        <p:txBody>
          <a:bodyPr wrap="square">
            <a:spAutoFit/>
          </a:bodyPr>
          <a:lstStyle/>
          <a:p>
            <a:pPr marL="457200" lvl="0" indent="-457200" rtl="0">
              <a:buFont typeface="Wingdings" panose="05000000000000000000" pitchFamily="2" charset="2"/>
              <a:buChar char="q"/>
            </a:pPr>
            <a:r>
              <a:rPr lang="fr-FR" sz="3200" dirty="0">
                <a:solidFill>
                  <a:srgbClr val="FF0000"/>
                </a:solidFill>
              </a:rPr>
              <a:t>Date de début </a:t>
            </a:r>
            <a:r>
              <a:rPr lang="fr-FR" sz="3200" dirty="0"/>
              <a:t>: récents (affections aigues on anciens)</a:t>
            </a:r>
            <a:endParaRPr lang="fr-FR" sz="2800" dirty="0"/>
          </a:p>
          <a:p>
            <a:pPr marL="457200" lvl="0" indent="-457200">
              <a:buFont typeface="Wingdings" panose="05000000000000000000" pitchFamily="2" charset="2"/>
              <a:buChar char="q"/>
            </a:pPr>
            <a:r>
              <a:rPr lang="fr-FR" sz="3200" dirty="0">
                <a:solidFill>
                  <a:srgbClr val="FF0000"/>
                </a:solidFill>
              </a:rPr>
              <a:t>Spontanés ou provoqués</a:t>
            </a:r>
            <a:endParaRPr lang="fr-FR" sz="2800" dirty="0">
              <a:solidFill>
                <a:srgbClr val="FF0000"/>
              </a:solidFill>
            </a:endParaRPr>
          </a:p>
          <a:p>
            <a:pPr marL="457200" lvl="0" indent="-457200">
              <a:buFont typeface="Wingdings" panose="05000000000000000000" pitchFamily="2" charset="2"/>
              <a:buChar char="q"/>
            </a:pPr>
            <a:r>
              <a:rPr lang="fr-FR" sz="3200" dirty="0">
                <a:solidFill>
                  <a:srgbClr val="FF0000"/>
                </a:solidFill>
              </a:rPr>
              <a:t>Avec des efforts </a:t>
            </a:r>
            <a:r>
              <a:rPr lang="fr-FR" sz="3200" dirty="0"/>
              <a:t>ou vomissements </a:t>
            </a:r>
            <a:r>
              <a:rPr lang="fr-FR" sz="3200" dirty="0">
                <a:solidFill>
                  <a:srgbClr val="FF0000"/>
                </a:solidFill>
              </a:rPr>
              <a:t>faciles</a:t>
            </a:r>
            <a:r>
              <a:rPr lang="fr-FR" sz="3200" dirty="0"/>
              <a:t> en jet (origine neurologique).</a:t>
            </a:r>
            <a:endParaRPr lang="fr-FR" sz="2800" dirty="0"/>
          </a:p>
          <a:p>
            <a:pPr marL="457200" lvl="0" indent="-457200">
              <a:buFont typeface="Wingdings" panose="05000000000000000000" pitchFamily="2" charset="2"/>
              <a:buChar char="q"/>
            </a:pPr>
            <a:r>
              <a:rPr lang="fr-FR" sz="3200" dirty="0">
                <a:solidFill>
                  <a:srgbClr val="FF0000"/>
                </a:solidFill>
              </a:rPr>
              <a:t>Importance</a:t>
            </a:r>
            <a:r>
              <a:rPr lang="fr-FR" sz="3200" dirty="0"/>
              <a:t> : minimes ou </a:t>
            </a:r>
            <a:r>
              <a:rPr lang="fr-FR" sz="3200" dirty="0" smtClean="0"/>
              <a:t>abondants</a:t>
            </a:r>
            <a:endParaRPr lang="fr-FR" sz="2800" dirty="0"/>
          </a:p>
          <a:p>
            <a:pPr marL="457200" lvl="0" indent="-457200">
              <a:buFont typeface="Wingdings" panose="05000000000000000000" pitchFamily="2" charset="2"/>
              <a:buChar char="q"/>
            </a:pPr>
            <a:r>
              <a:rPr lang="fr-FR" sz="3200" dirty="0">
                <a:solidFill>
                  <a:srgbClr val="FF0000"/>
                </a:solidFill>
              </a:rPr>
              <a:t>Caractère </a:t>
            </a:r>
            <a:r>
              <a:rPr lang="fr-FR" sz="3200" dirty="0"/>
              <a:t>: aigus ou chroniques, </a:t>
            </a:r>
            <a:r>
              <a:rPr lang="fr-FR" sz="3200" dirty="0" smtClean="0"/>
              <a:t>récidivants</a:t>
            </a:r>
            <a:endParaRPr lang="fr-FR" sz="2800" dirty="0"/>
          </a:p>
          <a:p>
            <a:pPr marL="457200" lvl="0" indent="-457200">
              <a:buFont typeface="Wingdings" panose="05000000000000000000" pitchFamily="2" charset="2"/>
              <a:buChar char="q"/>
            </a:pPr>
            <a:r>
              <a:rPr lang="fr-FR" sz="3200" dirty="0">
                <a:solidFill>
                  <a:srgbClr val="FF0000"/>
                </a:solidFill>
              </a:rPr>
              <a:t>Horaire et nombre dans la journée et leur rapport avec les repas</a:t>
            </a:r>
            <a:endParaRPr lang="fr-FR" sz="2800" dirty="0">
              <a:solidFill>
                <a:srgbClr val="FF0000"/>
              </a:solidFill>
            </a:endParaRPr>
          </a:p>
          <a:p>
            <a:pPr lvl="1"/>
            <a:r>
              <a:rPr lang="fr-FR" sz="3200" dirty="0"/>
              <a:t>Le matin à jeun : surtout chez les femmes enceintes ou chez les éthyliques</a:t>
            </a:r>
            <a:endParaRPr lang="fr-FR" sz="2800" dirty="0"/>
          </a:p>
          <a:p>
            <a:pPr lvl="1"/>
            <a:r>
              <a:rPr lang="fr-FR" sz="3200" dirty="0"/>
              <a:t>Post prandiaux précoces: Causes fonctionnelles.</a:t>
            </a:r>
            <a:endParaRPr lang="fr-FR" sz="2800" dirty="0"/>
          </a:p>
          <a:p>
            <a:pPr lvl="1"/>
            <a:r>
              <a:rPr lang="fr-FR" sz="3200" dirty="0"/>
              <a:t>Post prandiaux tardifs orientent vers une obstruction gastroduodénale.</a:t>
            </a:r>
            <a:endParaRPr lang="fr-FR" sz="2800" dirty="0"/>
          </a:p>
          <a:p>
            <a:pPr lvl="1"/>
            <a:r>
              <a:rPr lang="fr-FR" sz="3200" dirty="0"/>
              <a:t>Au cours des repas : orientant vers une cause psychogène</a:t>
            </a:r>
            <a:r>
              <a:rPr lang="fr-FR" sz="3200" dirty="0" smtClean="0"/>
              <a:t>.</a:t>
            </a:r>
          </a:p>
          <a:p>
            <a:pPr lvl="1"/>
            <a:endParaRPr lang="fr-FR" sz="2800" dirty="0"/>
          </a:p>
          <a:p>
            <a:pPr marL="457200" lvl="0" indent="-457200">
              <a:buFont typeface="Wingdings" panose="05000000000000000000" pitchFamily="2" charset="2"/>
              <a:buChar char="q"/>
            </a:pPr>
            <a:r>
              <a:rPr lang="fr-FR" sz="3200" dirty="0">
                <a:solidFill>
                  <a:srgbClr val="FF0000"/>
                </a:solidFill>
              </a:rPr>
              <a:t>Calmant</a:t>
            </a:r>
            <a:r>
              <a:rPr lang="fr-FR" sz="3200" dirty="0"/>
              <a:t> ou exacerbant les vomissements</a:t>
            </a:r>
            <a:endParaRPr lang="fr-FR" sz="2800" dirty="0"/>
          </a:p>
          <a:p>
            <a:pPr marL="457200" lvl="0" indent="-457200">
              <a:buFont typeface="Wingdings" panose="05000000000000000000" pitchFamily="2" charset="2"/>
              <a:buChar char="q"/>
            </a:pPr>
            <a:r>
              <a:rPr lang="fr-FR" sz="3200" dirty="0">
                <a:solidFill>
                  <a:srgbClr val="FF0000"/>
                </a:solidFill>
              </a:rPr>
              <a:t>Facteurs influençant le vomissement </a:t>
            </a:r>
            <a:r>
              <a:rPr lang="fr-FR" sz="3200" dirty="0"/>
              <a:t>: alimentation, changement de position</a:t>
            </a:r>
            <a:r>
              <a:rPr lang="fr-FR" sz="1800" dirty="0"/>
              <a:t>…</a:t>
            </a:r>
            <a:endParaRPr lang="fr-FR" sz="1600" dirty="0"/>
          </a:p>
        </p:txBody>
      </p:sp>
    </p:spTree>
    <p:extLst>
      <p:ext uri="{BB962C8B-B14F-4D97-AF65-F5344CB8AC3E}">
        <p14:creationId xmlns:p14="http://schemas.microsoft.com/office/powerpoint/2010/main" val="1355635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22066</TotalTime>
  <Words>1173</Words>
  <Application>Microsoft Office PowerPoint</Application>
  <PresentationFormat>Custom</PresentationFormat>
  <Paragraphs>138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Cambria</vt:lpstr>
      <vt:lpstr>Times New Roman</vt:lpstr>
      <vt:lpstr>Wingdings</vt:lpstr>
      <vt:lpstr>Office Theme</vt:lpstr>
      <vt:lpstr> vomissements  </vt:lpstr>
      <vt:lpstr>Les objectifs pédagogiques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User</dc:creator>
  <cp:lastModifiedBy>User</cp:lastModifiedBy>
  <cp:revision>42</cp:revision>
  <dcterms:created xsi:type="dcterms:W3CDTF">2026-03-21T20:22:41Z</dcterms:created>
  <dcterms:modified xsi:type="dcterms:W3CDTF">2026-04-06T21:41:32Z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2026-03-20T00:00:00Z</vt:filetime>
  </property>
  <property fmtid="{D5CDD505-2E9C-101B-9397-08002B2CF9AE}" pid="3" name="LastSaved">
    <vt:filetime>2026-03-21T00:00:00Z</vt:filetime>
  </property>
</Properties>
</file>